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58" r:id="rId5"/>
    <p:sldId id="260" r:id="rId6"/>
    <p:sldId id="259" r:id="rId7"/>
    <p:sldId id="283" r:id="rId8"/>
    <p:sldId id="282" r:id="rId9"/>
    <p:sldId id="268" r:id="rId10"/>
    <p:sldId id="267" r:id="rId11"/>
    <p:sldId id="271" r:id="rId12"/>
    <p:sldId id="272" r:id="rId13"/>
    <p:sldId id="266" r:id="rId14"/>
    <p:sldId id="269" r:id="rId15"/>
    <p:sldId id="270" r:id="rId16"/>
    <p:sldId id="273" r:id="rId17"/>
    <p:sldId id="274" r:id="rId18"/>
    <p:sldId id="275" r:id="rId19"/>
    <p:sldId id="277" r:id="rId20"/>
    <p:sldId id="276" r:id="rId21"/>
    <p:sldId id="278" r:id="rId22"/>
    <p:sldId id="279" r:id="rId23"/>
    <p:sldId id="280" r:id="rId24"/>
    <p:sldId id="28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_rels/data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156D64-E169-4EF1-9900-8E2D12075949}"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8C0E494-06F9-4642-8FF9-6899C9C31EFB}">
      <dgm:prSet/>
      <dgm:spPr/>
      <dgm:t>
        <a:bodyPr/>
        <a:lstStyle/>
        <a:p>
          <a:pPr>
            <a:lnSpc>
              <a:spcPct val="100000"/>
            </a:lnSpc>
            <a:defRPr b="1"/>
          </a:pPr>
          <a:r>
            <a:rPr lang="en-US" b="1" i="0"/>
            <a:t>Data Understanding and Preparation:</a:t>
          </a:r>
          <a:endParaRPr lang="en-US"/>
        </a:p>
      </dgm:t>
    </dgm:pt>
    <dgm:pt modelId="{D005A76C-B096-4F5B-AB4C-7688A06C482D}" type="parTrans" cxnId="{64ACF3C5-103F-419E-909A-B29EF3F7FCC5}">
      <dgm:prSet/>
      <dgm:spPr/>
      <dgm:t>
        <a:bodyPr/>
        <a:lstStyle/>
        <a:p>
          <a:endParaRPr lang="en-US"/>
        </a:p>
      </dgm:t>
    </dgm:pt>
    <dgm:pt modelId="{414A3787-C770-4FEE-A00D-BC845C8A5649}" type="sibTrans" cxnId="{64ACF3C5-103F-419E-909A-B29EF3F7FCC5}">
      <dgm:prSet/>
      <dgm:spPr/>
      <dgm:t>
        <a:bodyPr/>
        <a:lstStyle/>
        <a:p>
          <a:endParaRPr lang="en-US"/>
        </a:p>
      </dgm:t>
    </dgm:pt>
    <dgm:pt modelId="{7DA6D9C0-0EE3-4790-9315-28F535F378AD}">
      <dgm:prSet/>
      <dgm:spPr/>
      <dgm:t>
        <a:bodyPr/>
        <a:lstStyle/>
        <a:p>
          <a:pPr>
            <a:lnSpc>
              <a:spcPct val="100000"/>
            </a:lnSpc>
          </a:pPr>
          <a:r>
            <a:rPr lang="en-US" b="0" i="0"/>
            <a:t>Loaded and inspected the dataset.</a:t>
          </a:r>
          <a:endParaRPr lang="en-US"/>
        </a:p>
      </dgm:t>
    </dgm:pt>
    <dgm:pt modelId="{8C1457C5-67F7-4EAE-9BDF-63C8F5E2C265}" type="parTrans" cxnId="{A2F08625-774C-4076-AA93-8CBF8C056F53}">
      <dgm:prSet/>
      <dgm:spPr/>
      <dgm:t>
        <a:bodyPr/>
        <a:lstStyle/>
        <a:p>
          <a:endParaRPr lang="en-US"/>
        </a:p>
      </dgm:t>
    </dgm:pt>
    <dgm:pt modelId="{B089DBB6-E01B-4015-BE03-1F80D3AD4153}" type="sibTrans" cxnId="{A2F08625-774C-4076-AA93-8CBF8C056F53}">
      <dgm:prSet/>
      <dgm:spPr/>
      <dgm:t>
        <a:bodyPr/>
        <a:lstStyle/>
        <a:p>
          <a:endParaRPr lang="en-US"/>
        </a:p>
      </dgm:t>
    </dgm:pt>
    <dgm:pt modelId="{8D8B6170-0A04-4B45-9598-5930D329DF05}">
      <dgm:prSet/>
      <dgm:spPr/>
      <dgm:t>
        <a:bodyPr/>
        <a:lstStyle/>
        <a:p>
          <a:pPr>
            <a:lnSpc>
              <a:spcPct val="100000"/>
            </a:lnSpc>
          </a:pPr>
          <a:r>
            <a:rPr lang="en-US" b="0" i="0"/>
            <a:t>Handled missing values and decoded encoded categorical variables.</a:t>
          </a:r>
          <a:endParaRPr lang="en-US"/>
        </a:p>
      </dgm:t>
    </dgm:pt>
    <dgm:pt modelId="{0C7AB49E-F162-410A-AB2E-43BD9DEC1C29}" type="parTrans" cxnId="{919F9E83-3277-45F7-9DDB-7ED02DCDE43A}">
      <dgm:prSet/>
      <dgm:spPr/>
      <dgm:t>
        <a:bodyPr/>
        <a:lstStyle/>
        <a:p>
          <a:endParaRPr lang="en-US"/>
        </a:p>
      </dgm:t>
    </dgm:pt>
    <dgm:pt modelId="{51638A38-A7BA-40AD-9CD5-FE6BDA616F92}" type="sibTrans" cxnId="{919F9E83-3277-45F7-9DDB-7ED02DCDE43A}">
      <dgm:prSet/>
      <dgm:spPr/>
      <dgm:t>
        <a:bodyPr/>
        <a:lstStyle/>
        <a:p>
          <a:endParaRPr lang="en-US"/>
        </a:p>
      </dgm:t>
    </dgm:pt>
    <dgm:pt modelId="{E8448FD7-44D7-4B57-A286-FC06DFB573AC}">
      <dgm:prSet/>
      <dgm:spPr/>
      <dgm:t>
        <a:bodyPr/>
        <a:lstStyle/>
        <a:p>
          <a:pPr>
            <a:lnSpc>
              <a:spcPct val="100000"/>
            </a:lnSpc>
          </a:pPr>
          <a:r>
            <a:rPr lang="en-US" b="0" i="0"/>
            <a:t>Ensured data was clean and properly formatted.</a:t>
          </a:r>
          <a:endParaRPr lang="en-US"/>
        </a:p>
      </dgm:t>
    </dgm:pt>
    <dgm:pt modelId="{0B64829E-882E-4EC4-AA0D-30B0DC14C10D}" type="parTrans" cxnId="{44D57FB3-152A-44D0-8279-CEAB8FE3E583}">
      <dgm:prSet/>
      <dgm:spPr/>
      <dgm:t>
        <a:bodyPr/>
        <a:lstStyle/>
        <a:p>
          <a:endParaRPr lang="en-US"/>
        </a:p>
      </dgm:t>
    </dgm:pt>
    <dgm:pt modelId="{9FABFDD7-A98B-4A73-9084-C8AAC86E4547}" type="sibTrans" cxnId="{44D57FB3-152A-44D0-8279-CEAB8FE3E583}">
      <dgm:prSet/>
      <dgm:spPr/>
      <dgm:t>
        <a:bodyPr/>
        <a:lstStyle/>
        <a:p>
          <a:endParaRPr lang="en-US"/>
        </a:p>
      </dgm:t>
    </dgm:pt>
    <dgm:pt modelId="{E8FD57B0-F048-4B2B-B72F-F865A6EDBCC7}">
      <dgm:prSet/>
      <dgm:spPr/>
      <dgm:t>
        <a:bodyPr/>
        <a:lstStyle/>
        <a:p>
          <a:pPr>
            <a:lnSpc>
              <a:spcPct val="100000"/>
            </a:lnSpc>
            <a:defRPr b="1"/>
          </a:pPr>
          <a:r>
            <a:rPr lang="en-US" b="1" i="0"/>
            <a:t>Exploratory Data Analysis (EDA):</a:t>
          </a:r>
          <a:endParaRPr lang="en-US"/>
        </a:p>
      </dgm:t>
    </dgm:pt>
    <dgm:pt modelId="{5EC9F963-0FB2-44A0-970E-A5A3DFDA6793}" type="parTrans" cxnId="{99D6A2EF-B08F-4E6A-83CF-1A7C15811F86}">
      <dgm:prSet/>
      <dgm:spPr/>
      <dgm:t>
        <a:bodyPr/>
        <a:lstStyle/>
        <a:p>
          <a:endParaRPr lang="en-US"/>
        </a:p>
      </dgm:t>
    </dgm:pt>
    <dgm:pt modelId="{267BF000-9D8C-4740-8D1F-94041EB0AA78}" type="sibTrans" cxnId="{99D6A2EF-B08F-4E6A-83CF-1A7C15811F86}">
      <dgm:prSet/>
      <dgm:spPr/>
      <dgm:t>
        <a:bodyPr/>
        <a:lstStyle/>
        <a:p>
          <a:endParaRPr lang="en-US"/>
        </a:p>
      </dgm:t>
    </dgm:pt>
    <dgm:pt modelId="{0D061C0C-E70C-41F1-98D1-C172041402C0}">
      <dgm:prSet/>
      <dgm:spPr/>
      <dgm:t>
        <a:bodyPr/>
        <a:lstStyle/>
        <a:p>
          <a:pPr>
            <a:lnSpc>
              <a:spcPct val="100000"/>
            </a:lnSpc>
          </a:pPr>
          <a:r>
            <a:rPr lang="en-US" b="0" i="0"/>
            <a:t>Generated descriptive statistics.</a:t>
          </a:r>
          <a:endParaRPr lang="en-US"/>
        </a:p>
      </dgm:t>
    </dgm:pt>
    <dgm:pt modelId="{DD83DB8B-BC19-463E-A922-8EDA3961042E}" type="parTrans" cxnId="{66BE4AF4-65CE-4AF0-B0F2-EB04F27FC1B5}">
      <dgm:prSet/>
      <dgm:spPr/>
      <dgm:t>
        <a:bodyPr/>
        <a:lstStyle/>
        <a:p>
          <a:endParaRPr lang="en-US"/>
        </a:p>
      </dgm:t>
    </dgm:pt>
    <dgm:pt modelId="{C065020D-36A7-4F91-89B7-3272F7C5D3FE}" type="sibTrans" cxnId="{66BE4AF4-65CE-4AF0-B0F2-EB04F27FC1B5}">
      <dgm:prSet/>
      <dgm:spPr/>
      <dgm:t>
        <a:bodyPr/>
        <a:lstStyle/>
        <a:p>
          <a:endParaRPr lang="en-US"/>
        </a:p>
      </dgm:t>
    </dgm:pt>
    <dgm:pt modelId="{1715B6FB-FC71-403B-AACE-AD1310F96D33}">
      <dgm:prSet/>
      <dgm:spPr/>
      <dgm:t>
        <a:bodyPr/>
        <a:lstStyle/>
        <a:p>
          <a:pPr>
            <a:lnSpc>
              <a:spcPct val="100000"/>
            </a:lnSpc>
          </a:pPr>
          <a:r>
            <a:rPr lang="en-US" b="0" i="0"/>
            <a:t>Visualized the distribution of numerical and categorical variables.</a:t>
          </a:r>
          <a:endParaRPr lang="en-US"/>
        </a:p>
      </dgm:t>
    </dgm:pt>
    <dgm:pt modelId="{D1377AB1-D3D0-453E-BAD1-2E79DA2187C1}" type="parTrans" cxnId="{F96BAC87-C8B9-46CF-B142-5D8437931BE5}">
      <dgm:prSet/>
      <dgm:spPr/>
      <dgm:t>
        <a:bodyPr/>
        <a:lstStyle/>
        <a:p>
          <a:endParaRPr lang="en-US"/>
        </a:p>
      </dgm:t>
    </dgm:pt>
    <dgm:pt modelId="{5748D7C2-D59E-4FBB-B38C-F1E225DC73EB}" type="sibTrans" cxnId="{F96BAC87-C8B9-46CF-B142-5D8437931BE5}">
      <dgm:prSet/>
      <dgm:spPr/>
      <dgm:t>
        <a:bodyPr/>
        <a:lstStyle/>
        <a:p>
          <a:endParaRPr lang="en-US"/>
        </a:p>
      </dgm:t>
    </dgm:pt>
    <dgm:pt modelId="{42212E48-A34B-485D-93AD-409DE80F9AEB}">
      <dgm:prSet/>
      <dgm:spPr/>
      <dgm:t>
        <a:bodyPr/>
        <a:lstStyle/>
        <a:p>
          <a:pPr>
            <a:lnSpc>
              <a:spcPct val="100000"/>
            </a:lnSpc>
          </a:pPr>
          <a:r>
            <a:rPr lang="en-US" b="0" i="0"/>
            <a:t>Created correlation matrices and heatmaps to understand relationships between variables.</a:t>
          </a:r>
          <a:endParaRPr lang="en-US"/>
        </a:p>
      </dgm:t>
    </dgm:pt>
    <dgm:pt modelId="{DD5E136D-07A3-4FAE-BFFC-F11E407DBFB5}" type="parTrans" cxnId="{502A52B0-0F51-474A-A335-439A7C74CF32}">
      <dgm:prSet/>
      <dgm:spPr/>
      <dgm:t>
        <a:bodyPr/>
        <a:lstStyle/>
        <a:p>
          <a:endParaRPr lang="en-US"/>
        </a:p>
      </dgm:t>
    </dgm:pt>
    <dgm:pt modelId="{C3C06938-7920-4208-8321-07535DC3BADF}" type="sibTrans" cxnId="{502A52B0-0F51-474A-A335-439A7C74CF32}">
      <dgm:prSet/>
      <dgm:spPr/>
      <dgm:t>
        <a:bodyPr/>
        <a:lstStyle/>
        <a:p>
          <a:endParaRPr lang="en-US"/>
        </a:p>
      </dgm:t>
    </dgm:pt>
    <dgm:pt modelId="{DCE10D9B-1E5D-46A9-93E9-8F4923F6FF39}">
      <dgm:prSet/>
      <dgm:spPr/>
      <dgm:t>
        <a:bodyPr/>
        <a:lstStyle/>
        <a:p>
          <a:pPr>
            <a:lnSpc>
              <a:spcPct val="100000"/>
            </a:lnSpc>
            <a:defRPr b="1"/>
          </a:pPr>
          <a:r>
            <a:rPr lang="en-US" b="1" i="0"/>
            <a:t>Feature Engineering:</a:t>
          </a:r>
          <a:endParaRPr lang="en-US"/>
        </a:p>
      </dgm:t>
    </dgm:pt>
    <dgm:pt modelId="{141EE2C9-9A6D-4E5F-BF32-A50DD81943E0}" type="parTrans" cxnId="{A7DBCE0E-1014-4934-ABCE-0D5287A3801A}">
      <dgm:prSet/>
      <dgm:spPr/>
      <dgm:t>
        <a:bodyPr/>
        <a:lstStyle/>
        <a:p>
          <a:endParaRPr lang="en-US"/>
        </a:p>
      </dgm:t>
    </dgm:pt>
    <dgm:pt modelId="{9418458D-B2E4-4BB6-A224-A7A2A9A911FC}" type="sibTrans" cxnId="{A7DBCE0E-1014-4934-ABCE-0D5287A3801A}">
      <dgm:prSet/>
      <dgm:spPr/>
      <dgm:t>
        <a:bodyPr/>
        <a:lstStyle/>
        <a:p>
          <a:endParaRPr lang="en-US"/>
        </a:p>
      </dgm:t>
    </dgm:pt>
    <dgm:pt modelId="{CA5A5979-1287-4423-A2C2-295692FA16FE}">
      <dgm:prSet/>
      <dgm:spPr/>
      <dgm:t>
        <a:bodyPr/>
        <a:lstStyle/>
        <a:p>
          <a:pPr>
            <a:lnSpc>
              <a:spcPct val="100000"/>
            </a:lnSpc>
          </a:pPr>
          <a:r>
            <a:rPr lang="en-US" b="0" i="0"/>
            <a:t>Selected relevant features based on domain knowledge and correlation analysis.</a:t>
          </a:r>
          <a:endParaRPr lang="en-US"/>
        </a:p>
      </dgm:t>
    </dgm:pt>
    <dgm:pt modelId="{1977BE9E-5318-49A2-BF7C-C44DE20779D1}" type="parTrans" cxnId="{E22775BA-4BC7-407A-9A08-BCF4AC95AE81}">
      <dgm:prSet/>
      <dgm:spPr/>
      <dgm:t>
        <a:bodyPr/>
        <a:lstStyle/>
        <a:p>
          <a:endParaRPr lang="en-US"/>
        </a:p>
      </dgm:t>
    </dgm:pt>
    <dgm:pt modelId="{ACE57273-BA32-41D3-8C3B-45DAEC61081C}" type="sibTrans" cxnId="{E22775BA-4BC7-407A-9A08-BCF4AC95AE81}">
      <dgm:prSet/>
      <dgm:spPr/>
      <dgm:t>
        <a:bodyPr/>
        <a:lstStyle/>
        <a:p>
          <a:endParaRPr lang="en-US"/>
        </a:p>
      </dgm:t>
    </dgm:pt>
    <dgm:pt modelId="{C869D01B-C89F-419D-A81B-7387A54C1A30}">
      <dgm:prSet/>
      <dgm:spPr/>
      <dgm:t>
        <a:bodyPr/>
        <a:lstStyle/>
        <a:p>
          <a:pPr>
            <a:lnSpc>
              <a:spcPct val="100000"/>
            </a:lnSpc>
          </a:pPr>
          <a:r>
            <a:rPr lang="en-US" b="0" i="0"/>
            <a:t>Created new features if necessary to improve model performance.</a:t>
          </a:r>
          <a:endParaRPr lang="en-US"/>
        </a:p>
      </dgm:t>
    </dgm:pt>
    <dgm:pt modelId="{F376BDC9-C95E-4F4F-88F0-1EC68C395427}" type="parTrans" cxnId="{2366EFAF-B4E6-4222-BC18-CBB12A9D877C}">
      <dgm:prSet/>
      <dgm:spPr/>
      <dgm:t>
        <a:bodyPr/>
        <a:lstStyle/>
        <a:p>
          <a:endParaRPr lang="en-US"/>
        </a:p>
      </dgm:t>
    </dgm:pt>
    <dgm:pt modelId="{2C2ABD34-1666-4518-8F59-F4C31028C605}" type="sibTrans" cxnId="{2366EFAF-B4E6-4222-BC18-CBB12A9D877C}">
      <dgm:prSet/>
      <dgm:spPr/>
      <dgm:t>
        <a:bodyPr/>
        <a:lstStyle/>
        <a:p>
          <a:endParaRPr lang="en-US"/>
        </a:p>
      </dgm:t>
    </dgm:pt>
    <dgm:pt modelId="{4B0BDA72-A5F1-4502-8650-8EFAD939C27A}">
      <dgm:prSet/>
      <dgm:spPr/>
      <dgm:t>
        <a:bodyPr/>
        <a:lstStyle/>
        <a:p>
          <a:pPr>
            <a:lnSpc>
              <a:spcPct val="100000"/>
            </a:lnSpc>
            <a:defRPr b="1"/>
          </a:pPr>
          <a:r>
            <a:rPr lang="en-US" b="1" i="0"/>
            <a:t>Model Training and Evaluation:</a:t>
          </a:r>
          <a:endParaRPr lang="en-US"/>
        </a:p>
      </dgm:t>
    </dgm:pt>
    <dgm:pt modelId="{E15CB7BE-3413-4977-B93E-590521F2CAFB}" type="parTrans" cxnId="{A1C136F3-4900-4413-87E1-D9EF68846967}">
      <dgm:prSet/>
      <dgm:spPr/>
      <dgm:t>
        <a:bodyPr/>
        <a:lstStyle/>
        <a:p>
          <a:endParaRPr lang="en-US"/>
        </a:p>
      </dgm:t>
    </dgm:pt>
    <dgm:pt modelId="{A1A628DC-CDE6-4E1E-8287-FBFA8BC00A23}" type="sibTrans" cxnId="{A1C136F3-4900-4413-87E1-D9EF68846967}">
      <dgm:prSet/>
      <dgm:spPr/>
      <dgm:t>
        <a:bodyPr/>
        <a:lstStyle/>
        <a:p>
          <a:endParaRPr lang="en-US"/>
        </a:p>
      </dgm:t>
    </dgm:pt>
    <dgm:pt modelId="{08003101-8B26-410C-B764-96FDC9AB387F}">
      <dgm:prSet/>
      <dgm:spPr/>
      <dgm:t>
        <a:bodyPr/>
        <a:lstStyle/>
        <a:p>
          <a:pPr>
            <a:lnSpc>
              <a:spcPct val="100000"/>
            </a:lnSpc>
          </a:pPr>
          <a:r>
            <a:rPr lang="en-US" b="0" i="0"/>
            <a:t>Split the data into training and testing sets.</a:t>
          </a:r>
          <a:endParaRPr lang="en-US"/>
        </a:p>
      </dgm:t>
    </dgm:pt>
    <dgm:pt modelId="{BD438A98-623F-4397-A396-B4E8E0ADB738}" type="parTrans" cxnId="{4969716B-5FA5-4868-BBA7-B040DB33B0BC}">
      <dgm:prSet/>
      <dgm:spPr/>
      <dgm:t>
        <a:bodyPr/>
        <a:lstStyle/>
        <a:p>
          <a:endParaRPr lang="en-US"/>
        </a:p>
      </dgm:t>
    </dgm:pt>
    <dgm:pt modelId="{9D028E71-CDFB-4A22-9DFB-74292A38B329}" type="sibTrans" cxnId="{4969716B-5FA5-4868-BBA7-B040DB33B0BC}">
      <dgm:prSet/>
      <dgm:spPr/>
      <dgm:t>
        <a:bodyPr/>
        <a:lstStyle/>
        <a:p>
          <a:endParaRPr lang="en-US"/>
        </a:p>
      </dgm:t>
    </dgm:pt>
    <dgm:pt modelId="{453A477C-D564-4824-8827-18B452BBD752}">
      <dgm:prSet/>
      <dgm:spPr/>
      <dgm:t>
        <a:bodyPr/>
        <a:lstStyle/>
        <a:p>
          <a:pPr>
            <a:lnSpc>
              <a:spcPct val="100000"/>
            </a:lnSpc>
          </a:pPr>
          <a:r>
            <a:rPr lang="en-US" b="0" i="0"/>
            <a:t>Trained multiple predictive models (e.g., linear regression, decision trees, random forests).</a:t>
          </a:r>
          <a:endParaRPr lang="en-US"/>
        </a:p>
      </dgm:t>
    </dgm:pt>
    <dgm:pt modelId="{1B06DBAD-E5AF-4136-AAB8-79707E05261E}" type="parTrans" cxnId="{26090281-D66B-41EC-A37D-B175FE9C969A}">
      <dgm:prSet/>
      <dgm:spPr/>
      <dgm:t>
        <a:bodyPr/>
        <a:lstStyle/>
        <a:p>
          <a:endParaRPr lang="en-US"/>
        </a:p>
      </dgm:t>
    </dgm:pt>
    <dgm:pt modelId="{FF81A477-AF0D-4206-972F-4C9922645338}" type="sibTrans" cxnId="{26090281-D66B-41EC-A37D-B175FE9C969A}">
      <dgm:prSet/>
      <dgm:spPr/>
      <dgm:t>
        <a:bodyPr/>
        <a:lstStyle/>
        <a:p>
          <a:endParaRPr lang="en-US"/>
        </a:p>
      </dgm:t>
    </dgm:pt>
    <dgm:pt modelId="{FD9D9F25-43D3-490D-A0EF-B564D6F25C82}">
      <dgm:prSet/>
      <dgm:spPr/>
      <dgm:t>
        <a:bodyPr/>
        <a:lstStyle/>
        <a:p>
          <a:pPr>
            <a:lnSpc>
              <a:spcPct val="100000"/>
            </a:lnSpc>
          </a:pPr>
          <a:r>
            <a:rPr lang="en-US" b="0" i="0"/>
            <a:t>Evaluated model performance using metrics like Mean Squared Error (MSE), R-squared (R²), accuracy, precision, and recall.</a:t>
          </a:r>
          <a:endParaRPr lang="en-US"/>
        </a:p>
      </dgm:t>
    </dgm:pt>
    <dgm:pt modelId="{2F6E9146-98E9-4576-9AD5-F53BE0CE950E}" type="parTrans" cxnId="{8761381C-7402-4CD4-B9CB-2EFB1CA28CEC}">
      <dgm:prSet/>
      <dgm:spPr/>
      <dgm:t>
        <a:bodyPr/>
        <a:lstStyle/>
        <a:p>
          <a:endParaRPr lang="en-US"/>
        </a:p>
      </dgm:t>
    </dgm:pt>
    <dgm:pt modelId="{D1CA145A-DD9C-4E77-AFDD-651E1E05211B}" type="sibTrans" cxnId="{8761381C-7402-4CD4-B9CB-2EFB1CA28CEC}">
      <dgm:prSet/>
      <dgm:spPr/>
      <dgm:t>
        <a:bodyPr/>
        <a:lstStyle/>
        <a:p>
          <a:endParaRPr lang="en-US"/>
        </a:p>
      </dgm:t>
    </dgm:pt>
    <dgm:pt modelId="{FFD7FB6C-CEE8-4945-99D2-39BA627A41C3}">
      <dgm:prSet/>
      <dgm:spPr/>
      <dgm:t>
        <a:bodyPr/>
        <a:lstStyle/>
        <a:p>
          <a:pPr>
            <a:lnSpc>
              <a:spcPct val="100000"/>
            </a:lnSpc>
            <a:defRPr b="1"/>
          </a:pPr>
          <a:r>
            <a:rPr lang="en-US" b="1" i="0"/>
            <a:t>Interpretation and Visualization:</a:t>
          </a:r>
          <a:endParaRPr lang="en-US"/>
        </a:p>
      </dgm:t>
    </dgm:pt>
    <dgm:pt modelId="{48423803-DEA5-449E-AE35-B19BEE9CAA4B}" type="parTrans" cxnId="{8159CAC6-147B-40CF-AC12-099EBC7C8B39}">
      <dgm:prSet/>
      <dgm:spPr/>
      <dgm:t>
        <a:bodyPr/>
        <a:lstStyle/>
        <a:p>
          <a:endParaRPr lang="en-US"/>
        </a:p>
      </dgm:t>
    </dgm:pt>
    <dgm:pt modelId="{EF4C71B3-5791-4B56-BF2B-21508D32044D}" type="sibTrans" cxnId="{8159CAC6-147B-40CF-AC12-099EBC7C8B39}">
      <dgm:prSet/>
      <dgm:spPr/>
      <dgm:t>
        <a:bodyPr/>
        <a:lstStyle/>
        <a:p>
          <a:endParaRPr lang="en-US"/>
        </a:p>
      </dgm:t>
    </dgm:pt>
    <dgm:pt modelId="{C3FD99B7-78F5-41A5-9CAE-860B6538A71A}">
      <dgm:prSet/>
      <dgm:spPr/>
      <dgm:t>
        <a:bodyPr/>
        <a:lstStyle/>
        <a:p>
          <a:pPr>
            <a:lnSpc>
              <a:spcPct val="100000"/>
            </a:lnSpc>
          </a:pPr>
          <a:r>
            <a:rPr lang="en-US" b="0" i="0"/>
            <a:t>Interpreted model coefficients or feature importances.</a:t>
          </a:r>
          <a:endParaRPr lang="en-US"/>
        </a:p>
      </dgm:t>
    </dgm:pt>
    <dgm:pt modelId="{70ECD70F-CBF5-4E90-B456-D15C5D216DE9}" type="parTrans" cxnId="{FDA16AEF-D12D-4EAF-84D9-19EA4FEC3289}">
      <dgm:prSet/>
      <dgm:spPr/>
      <dgm:t>
        <a:bodyPr/>
        <a:lstStyle/>
        <a:p>
          <a:endParaRPr lang="en-US"/>
        </a:p>
      </dgm:t>
    </dgm:pt>
    <dgm:pt modelId="{E133D9B7-F533-4490-B32B-D1909B5CD911}" type="sibTrans" cxnId="{FDA16AEF-D12D-4EAF-84D9-19EA4FEC3289}">
      <dgm:prSet/>
      <dgm:spPr/>
      <dgm:t>
        <a:bodyPr/>
        <a:lstStyle/>
        <a:p>
          <a:endParaRPr lang="en-US"/>
        </a:p>
      </dgm:t>
    </dgm:pt>
    <dgm:pt modelId="{552E5959-08C2-4E9B-8F42-299E7530278C}">
      <dgm:prSet/>
      <dgm:spPr/>
      <dgm:t>
        <a:bodyPr/>
        <a:lstStyle/>
        <a:p>
          <a:pPr>
            <a:lnSpc>
              <a:spcPct val="100000"/>
            </a:lnSpc>
          </a:pPr>
          <a:r>
            <a:rPr lang="en-US" b="0" i="0"/>
            <a:t>Visualized actual vs. predicted values and feature importances.</a:t>
          </a:r>
          <a:endParaRPr lang="en-US"/>
        </a:p>
      </dgm:t>
    </dgm:pt>
    <dgm:pt modelId="{124EB85A-060A-45E2-A683-E3704FF6EB7D}" type="parTrans" cxnId="{3503A204-CD83-4E8A-8C71-53B7DCFD0667}">
      <dgm:prSet/>
      <dgm:spPr/>
      <dgm:t>
        <a:bodyPr/>
        <a:lstStyle/>
        <a:p>
          <a:endParaRPr lang="en-US"/>
        </a:p>
      </dgm:t>
    </dgm:pt>
    <dgm:pt modelId="{3C0A67A2-11AF-47AC-9C64-8AEA218DB309}" type="sibTrans" cxnId="{3503A204-CD83-4E8A-8C71-53B7DCFD0667}">
      <dgm:prSet/>
      <dgm:spPr/>
      <dgm:t>
        <a:bodyPr/>
        <a:lstStyle/>
        <a:p>
          <a:endParaRPr lang="en-US"/>
        </a:p>
      </dgm:t>
    </dgm:pt>
    <dgm:pt modelId="{2039EACE-D017-4D93-8B74-6EC57C653A9E}">
      <dgm:prSet/>
      <dgm:spPr/>
      <dgm:t>
        <a:bodyPr/>
        <a:lstStyle/>
        <a:p>
          <a:pPr>
            <a:lnSpc>
              <a:spcPct val="100000"/>
            </a:lnSpc>
          </a:pPr>
          <a:r>
            <a:rPr lang="en-US" b="0" i="0"/>
            <a:t>Diagnosed model fit using residual plots.</a:t>
          </a:r>
          <a:endParaRPr lang="en-US"/>
        </a:p>
      </dgm:t>
    </dgm:pt>
    <dgm:pt modelId="{1A6CBCBF-53FC-4C68-97A7-579CC438BC1D}" type="parTrans" cxnId="{4365EC2F-8062-43B2-A5F1-3AE4BB3A4C71}">
      <dgm:prSet/>
      <dgm:spPr/>
      <dgm:t>
        <a:bodyPr/>
        <a:lstStyle/>
        <a:p>
          <a:endParaRPr lang="en-US"/>
        </a:p>
      </dgm:t>
    </dgm:pt>
    <dgm:pt modelId="{CF06B469-5249-4E15-BE80-9449513A8F2C}" type="sibTrans" cxnId="{4365EC2F-8062-43B2-A5F1-3AE4BB3A4C71}">
      <dgm:prSet/>
      <dgm:spPr/>
      <dgm:t>
        <a:bodyPr/>
        <a:lstStyle/>
        <a:p>
          <a:endParaRPr lang="en-US"/>
        </a:p>
      </dgm:t>
    </dgm:pt>
    <dgm:pt modelId="{C6D54B5D-BA93-48AF-A4C9-170E8C25753E}">
      <dgm:prSet/>
      <dgm:spPr/>
      <dgm:t>
        <a:bodyPr/>
        <a:lstStyle/>
        <a:p>
          <a:pPr>
            <a:lnSpc>
              <a:spcPct val="100000"/>
            </a:lnSpc>
            <a:defRPr b="1"/>
          </a:pPr>
          <a:r>
            <a:rPr lang="en-US" b="1" i="0"/>
            <a:t>Reporting and Conclusion:</a:t>
          </a:r>
          <a:endParaRPr lang="en-US"/>
        </a:p>
      </dgm:t>
    </dgm:pt>
    <dgm:pt modelId="{0583250B-2116-471A-8636-9BCBB8277ABC}" type="parTrans" cxnId="{1A6AAB3C-526E-4A64-93E6-A4EE382AC2F0}">
      <dgm:prSet/>
      <dgm:spPr/>
      <dgm:t>
        <a:bodyPr/>
        <a:lstStyle/>
        <a:p>
          <a:endParaRPr lang="en-US"/>
        </a:p>
      </dgm:t>
    </dgm:pt>
    <dgm:pt modelId="{E99A1BCC-C118-4CBC-9906-BD27FEE049A9}" type="sibTrans" cxnId="{1A6AAB3C-526E-4A64-93E6-A4EE382AC2F0}">
      <dgm:prSet/>
      <dgm:spPr/>
      <dgm:t>
        <a:bodyPr/>
        <a:lstStyle/>
        <a:p>
          <a:endParaRPr lang="en-US"/>
        </a:p>
      </dgm:t>
    </dgm:pt>
    <dgm:pt modelId="{724D9765-0D4E-4250-B601-2006DDCA4959}">
      <dgm:prSet/>
      <dgm:spPr/>
      <dgm:t>
        <a:bodyPr/>
        <a:lstStyle/>
        <a:p>
          <a:pPr>
            <a:lnSpc>
              <a:spcPct val="100000"/>
            </a:lnSpc>
          </a:pPr>
          <a:r>
            <a:rPr lang="en-US" b="0" i="0"/>
            <a:t>Summarized findings and provided actionable recommendations.</a:t>
          </a:r>
          <a:endParaRPr lang="en-US"/>
        </a:p>
      </dgm:t>
    </dgm:pt>
    <dgm:pt modelId="{97DD4A36-40BA-43AF-8CEC-DBB26ACECA86}" type="parTrans" cxnId="{4E1E36D3-C38A-4264-937A-C6032E8A121D}">
      <dgm:prSet/>
      <dgm:spPr/>
      <dgm:t>
        <a:bodyPr/>
        <a:lstStyle/>
        <a:p>
          <a:endParaRPr lang="en-US"/>
        </a:p>
      </dgm:t>
    </dgm:pt>
    <dgm:pt modelId="{47B6005D-9488-447B-93EC-D8BDA5F7B5F0}" type="sibTrans" cxnId="{4E1E36D3-C38A-4264-937A-C6032E8A121D}">
      <dgm:prSet/>
      <dgm:spPr/>
      <dgm:t>
        <a:bodyPr/>
        <a:lstStyle/>
        <a:p>
          <a:endParaRPr lang="en-US"/>
        </a:p>
      </dgm:t>
    </dgm:pt>
    <dgm:pt modelId="{D8D87065-EB92-4A61-81DC-CB7A9DFBAB46}">
      <dgm:prSet/>
      <dgm:spPr/>
      <dgm:t>
        <a:bodyPr/>
        <a:lstStyle/>
        <a:p>
          <a:pPr>
            <a:lnSpc>
              <a:spcPct val="100000"/>
            </a:lnSpc>
          </a:pPr>
          <a:r>
            <a:rPr lang="en-US" b="0" i="0"/>
            <a:t>Highlighted key insights and suggested areas for further investigation or intervention.</a:t>
          </a:r>
          <a:endParaRPr lang="en-US"/>
        </a:p>
      </dgm:t>
    </dgm:pt>
    <dgm:pt modelId="{E8927219-1799-488A-B2F4-3BBF93332EB1}" type="parTrans" cxnId="{BF4448FC-E7E3-45AC-BB63-8290101F724E}">
      <dgm:prSet/>
      <dgm:spPr/>
      <dgm:t>
        <a:bodyPr/>
        <a:lstStyle/>
        <a:p>
          <a:endParaRPr lang="en-US"/>
        </a:p>
      </dgm:t>
    </dgm:pt>
    <dgm:pt modelId="{C6D49E65-59EB-48C9-903A-29F97FF2A113}" type="sibTrans" cxnId="{BF4448FC-E7E3-45AC-BB63-8290101F724E}">
      <dgm:prSet/>
      <dgm:spPr/>
      <dgm:t>
        <a:bodyPr/>
        <a:lstStyle/>
        <a:p>
          <a:endParaRPr lang="en-US"/>
        </a:p>
      </dgm:t>
    </dgm:pt>
    <dgm:pt modelId="{9A3810A5-EEA7-41EA-A2F1-EA658BA57C5E}" type="pres">
      <dgm:prSet presAssocID="{30156D64-E169-4EF1-9900-8E2D12075949}" presName="root" presStyleCnt="0">
        <dgm:presLayoutVars>
          <dgm:dir/>
          <dgm:resizeHandles val="exact"/>
        </dgm:presLayoutVars>
      </dgm:prSet>
      <dgm:spPr/>
    </dgm:pt>
    <dgm:pt modelId="{21E0EED1-50FD-4441-B1E0-5BD37D5F93F2}" type="pres">
      <dgm:prSet presAssocID="{38C0E494-06F9-4642-8FF9-6899C9C31EFB}" presName="compNode" presStyleCnt="0"/>
      <dgm:spPr/>
    </dgm:pt>
    <dgm:pt modelId="{2F13CFBD-6121-466F-A659-E34B0CF71B08}" type="pres">
      <dgm:prSet presAssocID="{38C0E494-06F9-4642-8FF9-6899C9C31EFB}"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B59094B5-C501-4807-87C2-E724C70E63F8}" type="pres">
      <dgm:prSet presAssocID="{38C0E494-06F9-4642-8FF9-6899C9C31EFB}" presName="iconSpace" presStyleCnt="0"/>
      <dgm:spPr/>
    </dgm:pt>
    <dgm:pt modelId="{7D0C7771-5747-4BAC-ADC2-2036234189C6}" type="pres">
      <dgm:prSet presAssocID="{38C0E494-06F9-4642-8FF9-6899C9C31EFB}" presName="parTx" presStyleLbl="revTx" presStyleIdx="0" presStyleCnt="12">
        <dgm:presLayoutVars>
          <dgm:chMax val="0"/>
          <dgm:chPref val="0"/>
        </dgm:presLayoutVars>
      </dgm:prSet>
      <dgm:spPr/>
    </dgm:pt>
    <dgm:pt modelId="{9CDCA13D-88E0-41A8-BAC0-9EBAE71D8066}" type="pres">
      <dgm:prSet presAssocID="{38C0E494-06F9-4642-8FF9-6899C9C31EFB}" presName="txSpace" presStyleCnt="0"/>
      <dgm:spPr/>
    </dgm:pt>
    <dgm:pt modelId="{0047AF4C-60BB-4B2D-A77C-23574926768C}" type="pres">
      <dgm:prSet presAssocID="{38C0E494-06F9-4642-8FF9-6899C9C31EFB}" presName="desTx" presStyleLbl="revTx" presStyleIdx="1" presStyleCnt="12">
        <dgm:presLayoutVars/>
      </dgm:prSet>
      <dgm:spPr/>
    </dgm:pt>
    <dgm:pt modelId="{699728D9-DCBF-49BF-B5CD-58F5D55DA4AD}" type="pres">
      <dgm:prSet presAssocID="{414A3787-C770-4FEE-A00D-BC845C8A5649}" presName="sibTrans" presStyleCnt="0"/>
      <dgm:spPr/>
    </dgm:pt>
    <dgm:pt modelId="{A2CE93D8-619B-49B8-B728-76D5328CE690}" type="pres">
      <dgm:prSet presAssocID="{E8FD57B0-F048-4B2B-B72F-F865A6EDBCC7}" presName="compNode" presStyleCnt="0"/>
      <dgm:spPr/>
    </dgm:pt>
    <dgm:pt modelId="{BE6AA961-F2D5-4710-AB00-196BF6260441}" type="pres">
      <dgm:prSet presAssocID="{E8FD57B0-F048-4B2B-B72F-F865A6EDBCC7}"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8EFB3862-B93D-4C49-9AA6-9A22FBA04C0A}" type="pres">
      <dgm:prSet presAssocID="{E8FD57B0-F048-4B2B-B72F-F865A6EDBCC7}" presName="iconSpace" presStyleCnt="0"/>
      <dgm:spPr/>
    </dgm:pt>
    <dgm:pt modelId="{15144B52-8316-4B6E-B787-57783898766C}" type="pres">
      <dgm:prSet presAssocID="{E8FD57B0-F048-4B2B-B72F-F865A6EDBCC7}" presName="parTx" presStyleLbl="revTx" presStyleIdx="2" presStyleCnt="12">
        <dgm:presLayoutVars>
          <dgm:chMax val="0"/>
          <dgm:chPref val="0"/>
        </dgm:presLayoutVars>
      </dgm:prSet>
      <dgm:spPr/>
    </dgm:pt>
    <dgm:pt modelId="{1DBC86CF-19F8-4593-ABEE-B51241A6E1A0}" type="pres">
      <dgm:prSet presAssocID="{E8FD57B0-F048-4B2B-B72F-F865A6EDBCC7}" presName="txSpace" presStyleCnt="0"/>
      <dgm:spPr/>
    </dgm:pt>
    <dgm:pt modelId="{0DFF2966-EE4B-4105-B2EE-8F9DC7124B96}" type="pres">
      <dgm:prSet presAssocID="{E8FD57B0-F048-4B2B-B72F-F865A6EDBCC7}" presName="desTx" presStyleLbl="revTx" presStyleIdx="3" presStyleCnt="12">
        <dgm:presLayoutVars/>
      </dgm:prSet>
      <dgm:spPr/>
    </dgm:pt>
    <dgm:pt modelId="{0EB213CE-CC5B-419C-B034-86EAC0B5AD90}" type="pres">
      <dgm:prSet presAssocID="{267BF000-9D8C-4740-8D1F-94041EB0AA78}" presName="sibTrans" presStyleCnt="0"/>
      <dgm:spPr/>
    </dgm:pt>
    <dgm:pt modelId="{5D5D3BD2-320A-48E7-8640-687BBD1112AD}" type="pres">
      <dgm:prSet presAssocID="{DCE10D9B-1E5D-46A9-93E9-8F4923F6FF39}" presName="compNode" presStyleCnt="0"/>
      <dgm:spPr/>
    </dgm:pt>
    <dgm:pt modelId="{C602A8CF-99D9-4D1D-B9A8-DC6570BE1BE4}" type="pres">
      <dgm:prSet presAssocID="{DCE10D9B-1E5D-46A9-93E9-8F4923F6FF39}"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ridge scene"/>
        </a:ext>
      </dgm:extLst>
    </dgm:pt>
    <dgm:pt modelId="{2E2D2692-6B1D-4059-8B2B-AC097F2728B5}" type="pres">
      <dgm:prSet presAssocID="{DCE10D9B-1E5D-46A9-93E9-8F4923F6FF39}" presName="iconSpace" presStyleCnt="0"/>
      <dgm:spPr/>
    </dgm:pt>
    <dgm:pt modelId="{E0C5F233-12AD-493A-8605-42D9BE471F1A}" type="pres">
      <dgm:prSet presAssocID="{DCE10D9B-1E5D-46A9-93E9-8F4923F6FF39}" presName="parTx" presStyleLbl="revTx" presStyleIdx="4" presStyleCnt="12">
        <dgm:presLayoutVars>
          <dgm:chMax val="0"/>
          <dgm:chPref val="0"/>
        </dgm:presLayoutVars>
      </dgm:prSet>
      <dgm:spPr/>
    </dgm:pt>
    <dgm:pt modelId="{C97A81AB-9F4E-4A96-A51B-3231C2375FB9}" type="pres">
      <dgm:prSet presAssocID="{DCE10D9B-1E5D-46A9-93E9-8F4923F6FF39}" presName="txSpace" presStyleCnt="0"/>
      <dgm:spPr/>
    </dgm:pt>
    <dgm:pt modelId="{422DA05D-8CA0-4EFA-BC52-574C1589740E}" type="pres">
      <dgm:prSet presAssocID="{DCE10D9B-1E5D-46A9-93E9-8F4923F6FF39}" presName="desTx" presStyleLbl="revTx" presStyleIdx="5" presStyleCnt="12">
        <dgm:presLayoutVars/>
      </dgm:prSet>
      <dgm:spPr/>
    </dgm:pt>
    <dgm:pt modelId="{D73D70FE-E9E6-4078-87DC-17F45E9DDAA8}" type="pres">
      <dgm:prSet presAssocID="{9418458D-B2E4-4BB6-A224-A7A2A9A911FC}" presName="sibTrans" presStyleCnt="0"/>
      <dgm:spPr/>
    </dgm:pt>
    <dgm:pt modelId="{E8195DAB-FABE-49BA-B0C7-4655192DFB3E}" type="pres">
      <dgm:prSet presAssocID="{4B0BDA72-A5F1-4502-8650-8EFAD939C27A}" presName="compNode" presStyleCnt="0"/>
      <dgm:spPr/>
    </dgm:pt>
    <dgm:pt modelId="{C6A480E0-D591-43A3-924E-3692B273F134}" type="pres">
      <dgm:prSet presAssocID="{4B0BDA72-A5F1-4502-8650-8EFAD939C27A}"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ble"/>
        </a:ext>
      </dgm:extLst>
    </dgm:pt>
    <dgm:pt modelId="{B39F4925-20EE-4035-9970-1273B4EA244E}" type="pres">
      <dgm:prSet presAssocID="{4B0BDA72-A5F1-4502-8650-8EFAD939C27A}" presName="iconSpace" presStyleCnt="0"/>
      <dgm:spPr/>
    </dgm:pt>
    <dgm:pt modelId="{C42DC71E-88A3-4C0E-81D3-5A57168B7270}" type="pres">
      <dgm:prSet presAssocID="{4B0BDA72-A5F1-4502-8650-8EFAD939C27A}" presName="parTx" presStyleLbl="revTx" presStyleIdx="6" presStyleCnt="12">
        <dgm:presLayoutVars>
          <dgm:chMax val="0"/>
          <dgm:chPref val="0"/>
        </dgm:presLayoutVars>
      </dgm:prSet>
      <dgm:spPr/>
    </dgm:pt>
    <dgm:pt modelId="{CB1BC486-BE8B-45CA-AE24-CFB8BB83CF73}" type="pres">
      <dgm:prSet presAssocID="{4B0BDA72-A5F1-4502-8650-8EFAD939C27A}" presName="txSpace" presStyleCnt="0"/>
      <dgm:spPr/>
    </dgm:pt>
    <dgm:pt modelId="{5CE05F97-2882-46E9-B045-0B407D2D3BA0}" type="pres">
      <dgm:prSet presAssocID="{4B0BDA72-A5F1-4502-8650-8EFAD939C27A}" presName="desTx" presStyleLbl="revTx" presStyleIdx="7" presStyleCnt="12">
        <dgm:presLayoutVars/>
      </dgm:prSet>
      <dgm:spPr/>
    </dgm:pt>
    <dgm:pt modelId="{156F142A-198C-45E6-B909-0F673F7434B9}" type="pres">
      <dgm:prSet presAssocID="{A1A628DC-CDE6-4E1E-8287-FBFA8BC00A23}" presName="sibTrans" presStyleCnt="0"/>
      <dgm:spPr/>
    </dgm:pt>
    <dgm:pt modelId="{1DD4188F-2375-4353-9A1B-CB5981F10D4C}" type="pres">
      <dgm:prSet presAssocID="{FFD7FB6C-CEE8-4945-99D2-39BA627A41C3}" presName="compNode" presStyleCnt="0"/>
      <dgm:spPr/>
    </dgm:pt>
    <dgm:pt modelId="{4F198009-118F-4B8A-AC1B-C39BF9E9D4A8}" type="pres">
      <dgm:prSet presAssocID="{FFD7FB6C-CEE8-4945-99D2-39BA627A41C3}"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mark"/>
        </a:ext>
      </dgm:extLst>
    </dgm:pt>
    <dgm:pt modelId="{C2C04184-FF70-4B9D-B681-17D1180B19B8}" type="pres">
      <dgm:prSet presAssocID="{FFD7FB6C-CEE8-4945-99D2-39BA627A41C3}" presName="iconSpace" presStyleCnt="0"/>
      <dgm:spPr/>
    </dgm:pt>
    <dgm:pt modelId="{C5E9AA93-B3B2-47E1-88ED-D49EFDCD0B3D}" type="pres">
      <dgm:prSet presAssocID="{FFD7FB6C-CEE8-4945-99D2-39BA627A41C3}" presName="parTx" presStyleLbl="revTx" presStyleIdx="8" presStyleCnt="12">
        <dgm:presLayoutVars>
          <dgm:chMax val="0"/>
          <dgm:chPref val="0"/>
        </dgm:presLayoutVars>
      </dgm:prSet>
      <dgm:spPr/>
    </dgm:pt>
    <dgm:pt modelId="{53B7E224-5839-4D5B-B684-F3C2C8F1EF02}" type="pres">
      <dgm:prSet presAssocID="{FFD7FB6C-CEE8-4945-99D2-39BA627A41C3}" presName="txSpace" presStyleCnt="0"/>
      <dgm:spPr/>
    </dgm:pt>
    <dgm:pt modelId="{EF8F2812-CA1F-45BD-A7CB-F1544BB69313}" type="pres">
      <dgm:prSet presAssocID="{FFD7FB6C-CEE8-4945-99D2-39BA627A41C3}" presName="desTx" presStyleLbl="revTx" presStyleIdx="9" presStyleCnt="12">
        <dgm:presLayoutVars/>
      </dgm:prSet>
      <dgm:spPr/>
    </dgm:pt>
    <dgm:pt modelId="{8B337377-47DB-4E6F-A227-50EA342A91EB}" type="pres">
      <dgm:prSet presAssocID="{EF4C71B3-5791-4B56-BF2B-21508D32044D}" presName="sibTrans" presStyleCnt="0"/>
      <dgm:spPr/>
    </dgm:pt>
    <dgm:pt modelId="{C9303D77-6819-4386-AA11-76C7865EB90E}" type="pres">
      <dgm:prSet presAssocID="{C6D54B5D-BA93-48AF-A4C9-170E8C25753E}" presName="compNode" presStyleCnt="0"/>
      <dgm:spPr/>
    </dgm:pt>
    <dgm:pt modelId="{C81ECB7D-237C-47A1-964A-E7D978B271D4}" type="pres">
      <dgm:prSet presAssocID="{C6D54B5D-BA93-48AF-A4C9-170E8C25753E}"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ar chart"/>
        </a:ext>
      </dgm:extLst>
    </dgm:pt>
    <dgm:pt modelId="{303CE431-0607-4D63-A9C3-541D7C1A504B}" type="pres">
      <dgm:prSet presAssocID="{C6D54B5D-BA93-48AF-A4C9-170E8C25753E}" presName="iconSpace" presStyleCnt="0"/>
      <dgm:spPr/>
    </dgm:pt>
    <dgm:pt modelId="{2AB33A27-0B52-4EA8-AA4C-3C9BB1D3F126}" type="pres">
      <dgm:prSet presAssocID="{C6D54B5D-BA93-48AF-A4C9-170E8C25753E}" presName="parTx" presStyleLbl="revTx" presStyleIdx="10" presStyleCnt="12">
        <dgm:presLayoutVars>
          <dgm:chMax val="0"/>
          <dgm:chPref val="0"/>
        </dgm:presLayoutVars>
      </dgm:prSet>
      <dgm:spPr/>
    </dgm:pt>
    <dgm:pt modelId="{3D21227C-06D3-40B9-9CE8-7F43C0C44C4A}" type="pres">
      <dgm:prSet presAssocID="{C6D54B5D-BA93-48AF-A4C9-170E8C25753E}" presName="txSpace" presStyleCnt="0"/>
      <dgm:spPr/>
    </dgm:pt>
    <dgm:pt modelId="{667D05F1-A981-4550-A13A-04BD65D8C4DD}" type="pres">
      <dgm:prSet presAssocID="{C6D54B5D-BA93-48AF-A4C9-170E8C25753E}" presName="desTx" presStyleLbl="revTx" presStyleIdx="11" presStyleCnt="12">
        <dgm:presLayoutVars/>
      </dgm:prSet>
      <dgm:spPr/>
    </dgm:pt>
  </dgm:ptLst>
  <dgm:cxnLst>
    <dgm:cxn modelId="{3503A204-CD83-4E8A-8C71-53B7DCFD0667}" srcId="{FFD7FB6C-CEE8-4945-99D2-39BA627A41C3}" destId="{552E5959-08C2-4E9B-8F42-299E7530278C}" srcOrd="1" destOrd="0" parTransId="{124EB85A-060A-45E2-A683-E3704FF6EB7D}" sibTransId="{3C0A67A2-11AF-47AC-9C64-8AEA218DB309}"/>
    <dgm:cxn modelId="{A7DBCE0E-1014-4934-ABCE-0D5287A3801A}" srcId="{30156D64-E169-4EF1-9900-8E2D12075949}" destId="{DCE10D9B-1E5D-46A9-93E9-8F4923F6FF39}" srcOrd="2" destOrd="0" parTransId="{141EE2C9-9A6D-4E5F-BF32-A50DD81943E0}" sibTransId="{9418458D-B2E4-4BB6-A224-A7A2A9A911FC}"/>
    <dgm:cxn modelId="{3A87B612-0A83-4A63-851F-B0307FF67FD7}" type="presOf" srcId="{7DA6D9C0-0EE3-4790-9315-28F535F378AD}" destId="{0047AF4C-60BB-4B2D-A77C-23574926768C}" srcOrd="0" destOrd="0" presId="urn:microsoft.com/office/officeart/2018/5/layout/CenteredIconLabelDescriptionList"/>
    <dgm:cxn modelId="{6F8AB013-BA13-4FB0-B461-12A064824F3A}" type="presOf" srcId="{42212E48-A34B-485D-93AD-409DE80F9AEB}" destId="{0DFF2966-EE4B-4105-B2EE-8F9DC7124B96}" srcOrd="0" destOrd="2" presId="urn:microsoft.com/office/officeart/2018/5/layout/CenteredIconLabelDescriptionList"/>
    <dgm:cxn modelId="{67A2F517-6DA4-4DA6-AD3F-A97C32D055D8}" type="presOf" srcId="{CA5A5979-1287-4423-A2C2-295692FA16FE}" destId="{422DA05D-8CA0-4EFA-BC52-574C1589740E}" srcOrd="0" destOrd="0" presId="urn:microsoft.com/office/officeart/2018/5/layout/CenteredIconLabelDescriptionList"/>
    <dgm:cxn modelId="{8761381C-7402-4CD4-B9CB-2EFB1CA28CEC}" srcId="{4B0BDA72-A5F1-4502-8650-8EFAD939C27A}" destId="{FD9D9F25-43D3-490D-A0EF-B564D6F25C82}" srcOrd="2" destOrd="0" parTransId="{2F6E9146-98E9-4576-9AD5-F53BE0CE950E}" sibTransId="{D1CA145A-DD9C-4E77-AFDD-651E1E05211B}"/>
    <dgm:cxn modelId="{A2F08625-774C-4076-AA93-8CBF8C056F53}" srcId="{38C0E494-06F9-4642-8FF9-6899C9C31EFB}" destId="{7DA6D9C0-0EE3-4790-9315-28F535F378AD}" srcOrd="0" destOrd="0" parTransId="{8C1457C5-67F7-4EAE-9BDF-63C8F5E2C265}" sibTransId="{B089DBB6-E01B-4015-BE03-1F80D3AD4153}"/>
    <dgm:cxn modelId="{4365EC2F-8062-43B2-A5F1-3AE4BB3A4C71}" srcId="{FFD7FB6C-CEE8-4945-99D2-39BA627A41C3}" destId="{2039EACE-D017-4D93-8B74-6EC57C653A9E}" srcOrd="2" destOrd="0" parTransId="{1A6CBCBF-53FC-4C68-97A7-579CC438BC1D}" sibTransId="{CF06B469-5249-4E15-BE80-9449513A8F2C}"/>
    <dgm:cxn modelId="{1A6AAB3C-526E-4A64-93E6-A4EE382AC2F0}" srcId="{30156D64-E169-4EF1-9900-8E2D12075949}" destId="{C6D54B5D-BA93-48AF-A4C9-170E8C25753E}" srcOrd="5" destOrd="0" parTransId="{0583250B-2116-471A-8636-9BCBB8277ABC}" sibTransId="{E99A1BCC-C118-4CBC-9906-BD27FEE049A9}"/>
    <dgm:cxn modelId="{DC71295E-8814-4067-A634-596157C301A8}" type="presOf" srcId="{08003101-8B26-410C-B764-96FDC9AB387F}" destId="{5CE05F97-2882-46E9-B045-0B407D2D3BA0}" srcOrd="0" destOrd="0" presId="urn:microsoft.com/office/officeart/2018/5/layout/CenteredIconLabelDescriptionList"/>
    <dgm:cxn modelId="{52599B43-506F-4F1D-A9B0-C66D4A2FB106}" type="presOf" srcId="{552E5959-08C2-4E9B-8F42-299E7530278C}" destId="{EF8F2812-CA1F-45BD-A7CB-F1544BB69313}" srcOrd="0" destOrd="1" presId="urn:microsoft.com/office/officeart/2018/5/layout/CenteredIconLabelDescriptionList"/>
    <dgm:cxn modelId="{BB2F9B67-F4CF-46CE-85E5-BAF966F58F95}" type="presOf" srcId="{FD9D9F25-43D3-490D-A0EF-B564D6F25C82}" destId="{5CE05F97-2882-46E9-B045-0B407D2D3BA0}" srcOrd="0" destOrd="2" presId="urn:microsoft.com/office/officeart/2018/5/layout/CenteredIconLabelDescriptionList"/>
    <dgm:cxn modelId="{4969716B-5FA5-4868-BBA7-B040DB33B0BC}" srcId="{4B0BDA72-A5F1-4502-8650-8EFAD939C27A}" destId="{08003101-8B26-410C-B764-96FDC9AB387F}" srcOrd="0" destOrd="0" parTransId="{BD438A98-623F-4397-A396-B4E8E0ADB738}" sibTransId="{9D028E71-CDFB-4A22-9DFB-74292A38B329}"/>
    <dgm:cxn modelId="{11FA3A6C-BDDE-4888-85C7-662BCDB8D38B}" type="presOf" srcId="{D8D87065-EB92-4A61-81DC-CB7A9DFBAB46}" destId="{667D05F1-A981-4550-A13A-04BD65D8C4DD}" srcOrd="0" destOrd="1" presId="urn:microsoft.com/office/officeart/2018/5/layout/CenteredIconLabelDescriptionList"/>
    <dgm:cxn modelId="{26090281-D66B-41EC-A37D-B175FE9C969A}" srcId="{4B0BDA72-A5F1-4502-8650-8EFAD939C27A}" destId="{453A477C-D564-4824-8827-18B452BBD752}" srcOrd="1" destOrd="0" parTransId="{1B06DBAD-E5AF-4136-AAB8-79707E05261E}" sibTransId="{FF81A477-AF0D-4206-972F-4C9922645338}"/>
    <dgm:cxn modelId="{919F9E83-3277-45F7-9DDB-7ED02DCDE43A}" srcId="{38C0E494-06F9-4642-8FF9-6899C9C31EFB}" destId="{8D8B6170-0A04-4B45-9598-5930D329DF05}" srcOrd="1" destOrd="0" parTransId="{0C7AB49E-F162-410A-AB2E-43BD9DEC1C29}" sibTransId="{51638A38-A7BA-40AD-9CD5-FE6BDA616F92}"/>
    <dgm:cxn modelId="{F96BAC87-C8B9-46CF-B142-5D8437931BE5}" srcId="{E8FD57B0-F048-4B2B-B72F-F865A6EDBCC7}" destId="{1715B6FB-FC71-403B-AACE-AD1310F96D33}" srcOrd="1" destOrd="0" parTransId="{D1377AB1-D3D0-453E-BAD1-2E79DA2187C1}" sibTransId="{5748D7C2-D59E-4FBB-B38C-F1E225DC73EB}"/>
    <dgm:cxn modelId="{EB734D9C-48FE-4122-9F1E-2E6E34FD06A9}" type="presOf" srcId="{C3FD99B7-78F5-41A5-9CAE-860B6538A71A}" destId="{EF8F2812-CA1F-45BD-A7CB-F1544BB69313}" srcOrd="0" destOrd="0" presId="urn:microsoft.com/office/officeart/2018/5/layout/CenteredIconLabelDescriptionList"/>
    <dgm:cxn modelId="{69D4529C-00B0-4DB5-839C-5D25445799B6}" type="presOf" srcId="{724D9765-0D4E-4250-B601-2006DDCA4959}" destId="{667D05F1-A981-4550-A13A-04BD65D8C4DD}" srcOrd="0" destOrd="0" presId="urn:microsoft.com/office/officeart/2018/5/layout/CenteredIconLabelDescriptionList"/>
    <dgm:cxn modelId="{4301769E-B42C-40C7-864B-AE9DF3B0BBDF}" type="presOf" srcId="{C6D54B5D-BA93-48AF-A4C9-170E8C25753E}" destId="{2AB33A27-0B52-4EA8-AA4C-3C9BB1D3F126}" srcOrd="0" destOrd="0" presId="urn:microsoft.com/office/officeart/2018/5/layout/CenteredIconLabelDescriptionList"/>
    <dgm:cxn modelId="{15FE04A2-70ED-42C9-8EEC-D9760DA0B511}" type="presOf" srcId="{E8448FD7-44D7-4B57-A286-FC06DFB573AC}" destId="{0047AF4C-60BB-4B2D-A77C-23574926768C}" srcOrd="0" destOrd="2" presId="urn:microsoft.com/office/officeart/2018/5/layout/CenteredIconLabelDescriptionList"/>
    <dgm:cxn modelId="{F6755CA7-CF9F-4C18-B3E3-F2FF7060F77E}" type="presOf" srcId="{E8FD57B0-F048-4B2B-B72F-F865A6EDBCC7}" destId="{15144B52-8316-4B6E-B787-57783898766C}" srcOrd="0" destOrd="0" presId="urn:microsoft.com/office/officeart/2018/5/layout/CenteredIconLabelDescriptionList"/>
    <dgm:cxn modelId="{E2649FA7-4F5D-4DF9-B9D4-9B8CDC1E83DD}" type="presOf" srcId="{0D061C0C-E70C-41F1-98D1-C172041402C0}" destId="{0DFF2966-EE4B-4105-B2EE-8F9DC7124B96}" srcOrd="0" destOrd="0" presId="urn:microsoft.com/office/officeart/2018/5/layout/CenteredIconLabelDescriptionList"/>
    <dgm:cxn modelId="{051A82AD-6746-4F78-B43F-D8E3B9B09C24}" type="presOf" srcId="{FFD7FB6C-CEE8-4945-99D2-39BA627A41C3}" destId="{C5E9AA93-B3B2-47E1-88ED-D49EFDCD0B3D}" srcOrd="0" destOrd="0" presId="urn:microsoft.com/office/officeart/2018/5/layout/CenteredIconLabelDescriptionList"/>
    <dgm:cxn modelId="{62B121AE-AB27-4258-AEB6-F15C7965EB27}" type="presOf" srcId="{8D8B6170-0A04-4B45-9598-5930D329DF05}" destId="{0047AF4C-60BB-4B2D-A77C-23574926768C}" srcOrd="0" destOrd="1" presId="urn:microsoft.com/office/officeart/2018/5/layout/CenteredIconLabelDescriptionList"/>
    <dgm:cxn modelId="{2366EFAF-B4E6-4222-BC18-CBB12A9D877C}" srcId="{DCE10D9B-1E5D-46A9-93E9-8F4923F6FF39}" destId="{C869D01B-C89F-419D-A81B-7387A54C1A30}" srcOrd="1" destOrd="0" parTransId="{F376BDC9-C95E-4F4F-88F0-1EC68C395427}" sibTransId="{2C2ABD34-1666-4518-8F59-F4C31028C605}"/>
    <dgm:cxn modelId="{502A52B0-0F51-474A-A335-439A7C74CF32}" srcId="{E8FD57B0-F048-4B2B-B72F-F865A6EDBCC7}" destId="{42212E48-A34B-485D-93AD-409DE80F9AEB}" srcOrd="2" destOrd="0" parTransId="{DD5E136D-07A3-4FAE-BFFC-F11E407DBFB5}" sibTransId="{C3C06938-7920-4208-8321-07535DC3BADF}"/>
    <dgm:cxn modelId="{44D57FB3-152A-44D0-8279-CEAB8FE3E583}" srcId="{38C0E494-06F9-4642-8FF9-6899C9C31EFB}" destId="{E8448FD7-44D7-4B57-A286-FC06DFB573AC}" srcOrd="2" destOrd="0" parTransId="{0B64829E-882E-4EC4-AA0D-30B0DC14C10D}" sibTransId="{9FABFDD7-A98B-4A73-9084-C8AAC86E4547}"/>
    <dgm:cxn modelId="{AD0702B4-26A7-4EEA-A575-5348569F1468}" type="presOf" srcId="{38C0E494-06F9-4642-8FF9-6899C9C31EFB}" destId="{7D0C7771-5747-4BAC-ADC2-2036234189C6}" srcOrd="0" destOrd="0" presId="urn:microsoft.com/office/officeart/2018/5/layout/CenteredIconLabelDescriptionList"/>
    <dgm:cxn modelId="{E22775BA-4BC7-407A-9A08-BCF4AC95AE81}" srcId="{DCE10D9B-1E5D-46A9-93E9-8F4923F6FF39}" destId="{CA5A5979-1287-4423-A2C2-295692FA16FE}" srcOrd="0" destOrd="0" parTransId="{1977BE9E-5318-49A2-BF7C-C44DE20779D1}" sibTransId="{ACE57273-BA32-41D3-8C3B-45DAEC61081C}"/>
    <dgm:cxn modelId="{64ACF3C5-103F-419E-909A-B29EF3F7FCC5}" srcId="{30156D64-E169-4EF1-9900-8E2D12075949}" destId="{38C0E494-06F9-4642-8FF9-6899C9C31EFB}" srcOrd="0" destOrd="0" parTransId="{D005A76C-B096-4F5B-AB4C-7688A06C482D}" sibTransId="{414A3787-C770-4FEE-A00D-BC845C8A5649}"/>
    <dgm:cxn modelId="{8159CAC6-147B-40CF-AC12-099EBC7C8B39}" srcId="{30156D64-E169-4EF1-9900-8E2D12075949}" destId="{FFD7FB6C-CEE8-4945-99D2-39BA627A41C3}" srcOrd="4" destOrd="0" parTransId="{48423803-DEA5-449E-AE35-B19BEE9CAA4B}" sibTransId="{EF4C71B3-5791-4B56-BF2B-21508D32044D}"/>
    <dgm:cxn modelId="{8526E4CB-0FC8-494C-B0D7-4DF19DC329D0}" type="presOf" srcId="{1715B6FB-FC71-403B-AACE-AD1310F96D33}" destId="{0DFF2966-EE4B-4105-B2EE-8F9DC7124B96}" srcOrd="0" destOrd="1" presId="urn:microsoft.com/office/officeart/2018/5/layout/CenteredIconLabelDescriptionList"/>
    <dgm:cxn modelId="{4E1E36D3-C38A-4264-937A-C6032E8A121D}" srcId="{C6D54B5D-BA93-48AF-A4C9-170E8C25753E}" destId="{724D9765-0D4E-4250-B601-2006DDCA4959}" srcOrd="0" destOrd="0" parTransId="{97DD4A36-40BA-43AF-8CEC-DBB26ACECA86}" sibTransId="{47B6005D-9488-447B-93EC-D8BDA5F7B5F0}"/>
    <dgm:cxn modelId="{58418DDA-B87F-4495-A6C6-7D565AE44BCF}" type="presOf" srcId="{453A477C-D564-4824-8827-18B452BBD752}" destId="{5CE05F97-2882-46E9-B045-0B407D2D3BA0}" srcOrd="0" destOrd="1" presId="urn:microsoft.com/office/officeart/2018/5/layout/CenteredIconLabelDescriptionList"/>
    <dgm:cxn modelId="{34AD40E4-A613-4591-958E-D17A8FDC5479}" type="presOf" srcId="{C869D01B-C89F-419D-A81B-7387A54C1A30}" destId="{422DA05D-8CA0-4EFA-BC52-574C1589740E}" srcOrd="0" destOrd="1" presId="urn:microsoft.com/office/officeart/2018/5/layout/CenteredIconLabelDescriptionList"/>
    <dgm:cxn modelId="{FDA16AEF-D12D-4EAF-84D9-19EA4FEC3289}" srcId="{FFD7FB6C-CEE8-4945-99D2-39BA627A41C3}" destId="{C3FD99B7-78F5-41A5-9CAE-860B6538A71A}" srcOrd="0" destOrd="0" parTransId="{70ECD70F-CBF5-4E90-B456-D15C5D216DE9}" sibTransId="{E133D9B7-F533-4490-B32B-D1909B5CD911}"/>
    <dgm:cxn modelId="{99D6A2EF-B08F-4E6A-83CF-1A7C15811F86}" srcId="{30156D64-E169-4EF1-9900-8E2D12075949}" destId="{E8FD57B0-F048-4B2B-B72F-F865A6EDBCC7}" srcOrd="1" destOrd="0" parTransId="{5EC9F963-0FB2-44A0-970E-A5A3DFDA6793}" sibTransId="{267BF000-9D8C-4740-8D1F-94041EB0AA78}"/>
    <dgm:cxn modelId="{5BE9D9EF-89A6-4F2D-A765-E5F0EA197280}" type="presOf" srcId="{2039EACE-D017-4D93-8B74-6EC57C653A9E}" destId="{EF8F2812-CA1F-45BD-A7CB-F1544BB69313}" srcOrd="0" destOrd="2" presId="urn:microsoft.com/office/officeart/2018/5/layout/CenteredIconLabelDescriptionList"/>
    <dgm:cxn modelId="{A1C136F3-4900-4413-87E1-D9EF68846967}" srcId="{30156D64-E169-4EF1-9900-8E2D12075949}" destId="{4B0BDA72-A5F1-4502-8650-8EFAD939C27A}" srcOrd="3" destOrd="0" parTransId="{E15CB7BE-3413-4977-B93E-590521F2CAFB}" sibTransId="{A1A628DC-CDE6-4E1E-8287-FBFA8BC00A23}"/>
    <dgm:cxn modelId="{66BE4AF4-65CE-4AF0-B0F2-EB04F27FC1B5}" srcId="{E8FD57B0-F048-4B2B-B72F-F865A6EDBCC7}" destId="{0D061C0C-E70C-41F1-98D1-C172041402C0}" srcOrd="0" destOrd="0" parTransId="{DD83DB8B-BC19-463E-A922-8EDA3961042E}" sibTransId="{C065020D-36A7-4F91-89B7-3272F7C5D3FE}"/>
    <dgm:cxn modelId="{78207EF4-98F3-4627-BDF8-3A3C80B898A5}" type="presOf" srcId="{DCE10D9B-1E5D-46A9-93E9-8F4923F6FF39}" destId="{E0C5F233-12AD-493A-8605-42D9BE471F1A}" srcOrd="0" destOrd="0" presId="urn:microsoft.com/office/officeart/2018/5/layout/CenteredIconLabelDescriptionList"/>
    <dgm:cxn modelId="{7B00B4F6-0CB8-49FD-8FDD-7E0B70848910}" type="presOf" srcId="{30156D64-E169-4EF1-9900-8E2D12075949}" destId="{9A3810A5-EEA7-41EA-A2F1-EA658BA57C5E}" srcOrd="0" destOrd="0" presId="urn:microsoft.com/office/officeart/2018/5/layout/CenteredIconLabelDescriptionList"/>
    <dgm:cxn modelId="{9CA1AEF8-7780-41C9-9C81-B80CDB0681C1}" type="presOf" srcId="{4B0BDA72-A5F1-4502-8650-8EFAD939C27A}" destId="{C42DC71E-88A3-4C0E-81D3-5A57168B7270}" srcOrd="0" destOrd="0" presId="urn:microsoft.com/office/officeart/2018/5/layout/CenteredIconLabelDescriptionList"/>
    <dgm:cxn modelId="{BF4448FC-E7E3-45AC-BB63-8290101F724E}" srcId="{C6D54B5D-BA93-48AF-A4C9-170E8C25753E}" destId="{D8D87065-EB92-4A61-81DC-CB7A9DFBAB46}" srcOrd="1" destOrd="0" parTransId="{E8927219-1799-488A-B2F4-3BBF93332EB1}" sibTransId="{C6D49E65-59EB-48C9-903A-29F97FF2A113}"/>
    <dgm:cxn modelId="{4021E685-04B8-446B-99C2-19CD692F57D5}" type="presParOf" srcId="{9A3810A5-EEA7-41EA-A2F1-EA658BA57C5E}" destId="{21E0EED1-50FD-4441-B1E0-5BD37D5F93F2}" srcOrd="0" destOrd="0" presId="urn:microsoft.com/office/officeart/2018/5/layout/CenteredIconLabelDescriptionList"/>
    <dgm:cxn modelId="{3AC819C8-D14F-45CA-BD55-DEDD77300187}" type="presParOf" srcId="{21E0EED1-50FD-4441-B1E0-5BD37D5F93F2}" destId="{2F13CFBD-6121-466F-A659-E34B0CF71B08}" srcOrd="0" destOrd="0" presId="urn:microsoft.com/office/officeart/2018/5/layout/CenteredIconLabelDescriptionList"/>
    <dgm:cxn modelId="{BCA696D7-478C-461F-B242-0429EB4C6FC5}" type="presParOf" srcId="{21E0EED1-50FD-4441-B1E0-5BD37D5F93F2}" destId="{B59094B5-C501-4807-87C2-E724C70E63F8}" srcOrd="1" destOrd="0" presId="urn:microsoft.com/office/officeart/2018/5/layout/CenteredIconLabelDescriptionList"/>
    <dgm:cxn modelId="{0A80DAB5-0177-4ADE-AAAC-43410A44C1CD}" type="presParOf" srcId="{21E0EED1-50FD-4441-B1E0-5BD37D5F93F2}" destId="{7D0C7771-5747-4BAC-ADC2-2036234189C6}" srcOrd="2" destOrd="0" presId="urn:microsoft.com/office/officeart/2018/5/layout/CenteredIconLabelDescriptionList"/>
    <dgm:cxn modelId="{E5CDCC7A-D4C2-4012-AEB8-79AF90AA16EA}" type="presParOf" srcId="{21E0EED1-50FD-4441-B1E0-5BD37D5F93F2}" destId="{9CDCA13D-88E0-41A8-BAC0-9EBAE71D8066}" srcOrd="3" destOrd="0" presId="urn:microsoft.com/office/officeart/2018/5/layout/CenteredIconLabelDescriptionList"/>
    <dgm:cxn modelId="{82E728D3-3ACA-4F77-8477-1C2F90CFE1CD}" type="presParOf" srcId="{21E0EED1-50FD-4441-B1E0-5BD37D5F93F2}" destId="{0047AF4C-60BB-4B2D-A77C-23574926768C}" srcOrd="4" destOrd="0" presId="urn:microsoft.com/office/officeart/2018/5/layout/CenteredIconLabelDescriptionList"/>
    <dgm:cxn modelId="{3D7E0F19-CA93-405E-9AB2-AB626C398F65}" type="presParOf" srcId="{9A3810A5-EEA7-41EA-A2F1-EA658BA57C5E}" destId="{699728D9-DCBF-49BF-B5CD-58F5D55DA4AD}" srcOrd="1" destOrd="0" presId="urn:microsoft.com/office/officeart/2018/5/layout/CenteredIconLabelDescriptionList"/>
    <dgm:cxn modelId="{C2DEA584-4884-4118-B2D7-BAFE6803848F}" type="presParOf" srcId="{9A3810A5-EEA7-41EA-A2F1-EA658BA57C5E}" destId="{A2CE93D8-619B-49B8-B728-76D5328CE690}" srcOrd="2" destOrd="0" presId="urn:microsoft.com/office/officeart/2018/5/layout/CenteredIconLabelDescriptionList"/>
    <dgm:cxn modelId="{FD474982-C090-4145-A300-2C2F2FF3955D}" type="presParOf" srcId="{A2CE93D8-619B-49B8-B728-76D5328CE690}" destId="{BE6AA961-F2D5-4710-AB00-196BF6260441}" srcOrd="0" destOrd="0" presId="urn:microsoft.com/office/officeart/2018/5/layout/CenteredIconLabelDescriptionList"/>
    <dgm:cxn modelId="{4431EB4C-6089-4F23-9647-3DAA01C3164F}" type="presParOf" srcId="{A2CE93D8-619B-49B8-B728-76D5328CE690}" destId="{8EFB3862-B93D-4C49-9AA6-9A22FBA04C0A}" srcOrd="1" destOrd="0" presId="urn:microsoft.com/office/officeart/2018/5/layout/CenteredIconLabelDescriptionList"/>
    <dgm:cxn modelId="{5D7F44F8-B92D-4DB1-A9EC-2136868BA134}" type="presParOf" srcId="{A2CE93D8-619B-49B8-B728-76D5328CE690}" destId="{15144B52-8316-4B6E-B787-57783898766C}" srcOrd="2" destOrd="0" presId="urn:microsoft.com/office/officeart/2018/5/layout/CenteredIconLabelDescriptionList"/>
    <dgm:cxn modelId="{DF20D1C0-492F-43F9-A8F1-4994DB260CB8}" type="presParOf" srcId="{A2CE93D8-619B-49B8-B728-76D5328CE690}" destId="{1DBC86CF-19F8-4593-ABEE-B51241A6E1A0}" srcOrd="3" destOrd="0" presId="urn:microsoft.com/office/officeart/2018/5/layout/CenteredIconLabelDescriptionList"/>
    <dgm:cxn modelId="{04A73EE1-9898-4566-A9AA-59E802F8131B}" type="presParOf" srcId="{A2CE93D8-619B-49B8-B728-76D5328CE690}" destId="{0DFF2966-EE4B-4105-B2EE-8F9DC7124B96}" srcOrd="4" destOrd="0" presId="urn:microsoft.com/office/officeart/2018/5/layout/CenteredIconLabelDescriptionList"/>
    <dgm:cxn modelId="{9091DC96-F46D-4EF8-9291-ECC396AB0F99}" type="presParOf" srcId="{9A3810A5-EEA7-41EA-A2F1-EA658BA57C5E}" destId="{0EB213CE-CC5B-419C-B034-86EAC0B5AD90}" srcOrd="3" destOrd="0" presId="urn:microsoft.com/office/officeart/2018/5/layout/CenteredIconLabelDescriptionList"/>
    <dgm:cxn modelId="{E87A8932-8EBC-4930-89CC-3A2EBF41F178}" type="presParOf" srcId="{9A3810A5-EEA7-41EA-A2F1-EA658BA57C5E}" destId="{5D5D3BD2-320A-48E7-8640-687BBD1112AD}" srcOrd="4" destOrd="0" presId="urn:microsoft.com/office/officeart/2018/5/layout/CenteredIconLabelDescriptionList"/>
    <dgm:cxn modelId="{5B81CBE5-D829-460F-B9BA-21BFA5695CBC}" type="presParOf" srcId="{5D5D3BD2-320A-48E7-8640-687BBD1112AD}" destId="{C602A8CF-99D9-4D1D-B9A8-DC6570BE1BE4}" srcOrd="0" destOrd="0" presId="urn:microsoft.com/office/officeart/2018/5/layout/CenteredIconLabelDescriptionList"/>
    <dgm:cxn modelId="{B95F7BF5-679A-48DB-AF8D-9C050FEC0370}" type="presParOf" srcId="{5D5D3BD2-320A-48E7-8640-687BBD1112AD}" destId="{2E2D2692-6B1D-4059-8B2B-AC097F2728B5}" srcOrd="1" destOrd="0" presId="urn:microsoft.com/office/officeart/2018/5/layout/CenteredIconLabelDescriptionList"/>
    <dgm:cxn modelId="{93DB31EC-46A4-424B-99D6-B32F572D4D31}" type="presParOf" srcId="{5D5D3BD2-320A-48E7-8640-687BBD1112AD}" destId="{E0C5F233-12AD-493A-8605-42D9BE471F1A}" srcOrd="2" destOrd="0" presId="urn:microsoft.com/office/officeart/2018/5/layout/CenteredIconLabelDescriptionList"/>
    <dgm:cxn modelId="{1119F83E-310A-4BAC-A58F-F3B9817E4664}" type="presParOf" srcId="{5D5D3BD2-320A-48E7-8640-687BBD1112AD}" destId="{C97A81AB-9F4E-4A96-A51B-3231C2375FB9}" srcOrd="3" destOrd="0" presId="urn:microsoft.com/office/officeart/2018/5/layout/CenteredIconLabelDescriptionList"/>
    <dgm:cxn modelId="{21A4559F-C004-4278-AF66-EA48F617918F}" type="presParOf" srcId="{5D5D3BD2-320A-48E7-8640-687BBD1112AD}" destId="{422DA05D-8CA0-4EFA-BC52-574C1589740E}" srcOrd="4" destOrd="0" presId="urn:microsoft.com/office/officeart/2018/5/layout/CenteredIconLabelDescriptionList"/>
    <dgm:cxn modelId="{7834C0AF-5786-43D2-ACF8-53FD387ABDC4}" type="presParOf" srcId="{9A3810A5-EEA7-41EA-A2F1-EA658BA57C5E}" destId="{D73D70FE-E9E6-4078-87DC-17F45E9DDAA8}" srcOrd="5" destOrd="0" presId="urn:microsoft.com/office/officeart/2018/5/layout/CenteredIconLabelDescriptionList"/>
    <dgm:cxn modelId="{C1821FFD-FC59-4318-BAEF-3B19D9D11883}" type="presParOf" srcId="{9A3810A5-EEA7-41EA-A2F1-EA658BA57C5E}" destId="{E8195DAB-FABE-49BA-B0C7-4655192DFB3E}" srcOrd="6" destOrd="0" presId="urn:microsoft.com/office/officeart/2018/5/layout/CenteredIconLabelDescriptionList"/>
    <dgm:cxn modelId="{314BE7E3-8CCF-47AE-BD77-D4FC954B0CFD}" type="presParOf" srcId="{E8195DAB-FABE-49BA-B0C7-4655192DFB3E}" destId="{C6A480E0-D591-43A3-924E-3692B273F134}" srcOrd="0" destOrd="0" presId="urn:microsoft.com/office/officeart/2018/5/layout/CenteredIconLabelDescriptionList"/>
    <dgm:cxn modelId="{4E49E79E-7EE7-4A2D-8799-4428206953FF}" type="presParOf" srcId="{E8195DAB-FABE-49BA-B0C7-4655192DFB3E}" destId="{B39F4925-20EE-4035-9970-1273B4EA244E}" srcOrd="1" destOrd="0" presId="urn:microsoft.com/office/officeart/2018/5/layout/CenteredIconLabelDescriptionList"/>
    <dgm:cxn modelId="{7ACB2A86-7896-430D-B500-9A0DAC5362AB}" type="presParOf" srcId="{E8195DAB-FABE-49BA-B0C7-4655192DFB3E}" destId="{C42DC71E-88A3-4C0E-81D3-5A57168B7270}" srcOrd="2" destOrd="0" presId="urn:microsoft.com/office/officeart/2018/5/layout/CenteredIconLabelDescriptionList"/>
    <dgm:cxn modelId="{7589BAC3-E127-4B4B-85F5-1361CA39223B}" type="presParOf" srcId="{E8195DAB-FABE-49BA-B0C7-4655192DFB3E}" destId="{CB1BC486-BE8B-45CA-AE24-CFB8BB83CF73}" srcOrd="3" destOrd="0" presId="urn:microsoft.com/office/officeart/2018/5/layout/CenteredIconLabelDescriptionList"/>
    <dgm:cxn modelId="{DF4FD9B7-9959-4020-A027-ACD4791ECDB4}" type="presParOf" srcId="{E8195DAB-FABE-49BA-B0C7-4655192DFB3E}" destId="{5CE05F97-2882-46E9-B045-0B407D2D3BA0}" srcOrd="4" destOrd="0" presId="urn:microsoft.com/office/officeart/2018/5/layout/CenteredIconLabelDescriptionList"/>
    <dgm:cxn modelId="{32C2D9D7-4BC9-4A39-809B-DD8499A507F2}" type="presParOf" srcId="{9A3810A5-EEA7-41EA-A2F1-EA658BA57C5E}" destId="{156F142A-198C-45E6-B909-0F673F7434B9}" srcOrd="7" destOrd="0" presId="urn:microsoft.com/office/officeart/2018/5/layout/CenteredIconLabelDescriptionList"/>
    <dgm:cxn modelId="{1100FFF0-C9A7-4FA8-A610-0F12B4773E12}" type="presParOf" srcId="{9A3810A5-EEA7-41EA-A2F1-EA658BA57C5E}" destId="{1DD4188F-2375-4353-9A1B-CB5981F10D4C}" srcOrd="8" destOrd="0" presId="urn:microsoft.com/office/officeart/2018/5/layout/CenteredIconLabelDescriptionList"/>
    <dgm:cxn modelId="{BFEA6CF6-23E6-45AD-99AC-8ED19CC69663}" type="presParOf" srcId="{1DD4188F-2375-4353-9A1B-CB5981F10D4C}" destId="{4F198009-118F-4B8A-AC1B-C39BF9E9D4A8}" srcOrd="0" destOrd="0" presId="urn:microsoft.com/office/officeart/2018/5/layout/CenteredIconLabelDescriptionList"/>
    <dgm:cxn modelId="{137D43FA-CB75-4768-A7D2-B28443C95F8A}" type="presParOf" srcId="{1DD4188F-2375-4353-9A1B-CB5981F10D4C}" destId="{C2C04184-FF70-4B9D-B681-17D1180B19B8}" srcOrd="1" destOrd="0" presId="urn:microsoft.com/office/officeart/2018/5/layout/CenteredIconLabelDescriptionList"/>
    <dgm:cxn modelId="{7551DE06-AA4A-441C-96B3-E0312F1C4DF9}" type="presParOf" srcId="{1DD4188F-2375-4353-9A1B-CB5981F10D4C}" destId="{C5E9AA93-B3B2-47E1-88ED-D49EFDCD0B3D}" srcOrd="2" destOrd="0" presId="urn:microsoft.com/office/officeart/2018/5/layout/CenteredIconLabelDescriptionList"/>
    <dgm:cxn modelId="{83C7B813-ABFD-49DD-9E3C-18DE32490980}" type="presParOf" srcId="{1DD4188F-2375-4353-9A1B-CB5981F10D4C}" destId="{53B7E224-5839-4D5B-B684-F3C2C8F1EF02}" srcOrd="3" destOrd="0" presId="urn:microsoft.com/office/officeart/2018/5/layout/CenteredIconLabelDescriptionList"/>
    <dgm:cxn modelId="{A29A738F-5273-40B8-A8CF-C4DAC295FA31}" type="presParOf" srcId="{1DD4188F-2375-4353-9A1B-CB5981F10D4C}" destId="{EF8F2812-CA1F-45BD-A7CB-F1544BB69313}" srcOrd="4" destOrd="0" presId="urn:microsoft.com/office/officeart/2018/5/layout/CenteredIconLabelDescriptionList"/>
    <dgm:cxn modelId="{655404C1-293D-4119-9049-C029F94D60B2}" type="presParOf" srcId="{9A3810A5-EEA7-41EA-A2F1-EA658BA57C5E}" destId="{8B337377-47DB-4E6F-A227-50EA342A91EB}" srcOrd="9" destOrd="0" presId="urn:microsoft.com/office/officeart/2018/5/layout/CenteredIconLabelDescriptionList"/>
    <dgm:cxn modelId="{307E1FDA-322C-46C8-9A0B-E963C2A7F6F7}" type="presParOf" srcId="{9A3810A5-EEA7-41EA-A2F1-EA658BA57C5E}" destId="{C9303D77-6819-4386-AA11-76C7865EB90E}" srcOrd="10" destOrd="0" presId="urn:microsoft.com/office/officeart/2018/5/layout/CenteredIconLabelDescriptionList"/>
    <dgm:cxn modelId="{2B183DF7-EDAA-4216-8255-2684478FBEBA}" type="presParOf" srcId="{C9303D77-6819-4386-AA11-76C7865EB90E}" destId="{C81ECB7D-237C-47A1-964A-E7D978B271D4}" srcOrd="0" destOrd="0" presId="urn:microsoft.com/office/officeart/2018/5/layout/CenteredIconLabelDescriptionList"/>
    <dgm:cxn modelId="{015E8CE3-903B-478D-A894-512CA3C0B274}" type="presParOf" srcId="{C9303D77-6819-4386-AA11-76C7865EB90E}" destId="{303CE431-0607-4D63-A9C3-541D7C1A504B}" srcOrd="1" destOrd="0" presId="urn:microsoft.com/office/officeart/2018/5/layout/CenteredIconLabelDescriptionList"/>
    <dgm:cxn modelId="{4903B536-B377-42C6-A859-155B3EEAAAF5}" type="presParOf" srcId="{C9303D77-6819-4386-AA11-76C7865EB90E}" destId="{2AB33A27-0B52-4EA8-AA4C-3C9BB1D3F126}" srcOrd="2" destOrd="0" presId="urn:microsoft.com/office/officeart/2018/5/layout/CenteredIconLabelDescriptionList"/>
    <dgm:cxn modelId="{8E9F2279-D828-4F93-8365-20B6058102B0}" type="presParOf" srcId="{C9303D77-6819-4386-AA11-76C7865EB90E}" destId="{3D21227C-06D3-40B9-9CE8-7F43C0C44C4A}" srcOrd="3" destOrd="0" presId="urn:microsoft.com/office/officeart/2018/5/layout/CenteredIconLabelDescriptionList"/>
    <dgm:cxn modelId="{81578CF7-7DFA-4A89-9833-E412B070D177}" type="presParOf" srcId="{C9303D77-6819-4386-AA11-76C7865EB90E}" destId="{667D05F1-A981-4550-A13A-04BD65D8C4DD}"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9C4691-54F3-48BD-86B0-24B3EC659313}"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03D9D50D-42D4-456C-AE93-83B48D51B848}">
      <dgm:prSet/>
      <dgm:spPr/>
      <dgm:t>
        <a:bodyPr/>
        <a:lstStyle/>
        <a:p>
          <a:r>
            <a:rPr lang="en-US" b="1" i="0"/>
            <a:t>Father’s Occupation:</a:t>
          </a:r>
          <a:endParaRPr lang="en-US"/>
        </a:p>
      </dgm:t>
    </dgm:pt>
    <dgm:pt modelId="{40DE7F6B-0A6C-4207-A706-E63BA08F9D53}" type="parTrans" cxnId="{4B1F293B-0FD3-460B-BFD9-D9163342F10B}">
      <dgm:prSet/>
      <dgm:spPr/>
      <dgm:t>
        <a:bodyPr/>
        <a:lstStyle/>
        <a:p>
          <a:endParaRPr lang="en-US"/>
        </a:p>
      </dgm:t>
    </dgm:pt>
    <dgm:pt modelId="{417389F8-DF05-42DA-B34B-35BD475DE09A}" type="sibTrans" cxnId="{4B1F293B-0FD3-460B-BFD9-D9163342F10B}">
      <dgm:prSet/>
      <dgm:spPr/>
      <dgm:t>
        <a:bodyPr/>
        <a:lstStyle/>
        <a:p>
          <a:endParaRPr lang="en-US"/>
        </a:p>
      </dgm:t>
    </dgm:pt>
    <dgm:pt modelId="{C48732A8-246F-4005-9C5C-B7D6D775F720}">
      <dgm:prSet/>
      <dgm:spPr/>
      <dgm:t>
        <a:bodyPr/>
        <a:lstStyle/>
        <a:p>
          <a:r>
            <a:rPr lang="en-US" b="0" i="0"/>
            <a:t>Most common occupation is labor.</a:t>
          </a:r>
          <a:endParaRPr lang="en-US"/>
        </a:p>
      </dgm:t>
    </dgm:pt>
    <dgm:pt modelId="{E5D2D358-89B7-4C39-857C-CA716E1EE2AD}" type="parTrans" cxnId="{0BED0AC1-BF06-4111-85A2-8101C10E5B7D}">
      <dgm:prSet/>
      <dgm:spPr/>
      <dgm:t>
        <a:bodyPr/>
        <a:lstStyle/>
        <a:p>
          <a:endParaRPr lang="en-US"/>
        </a:p>
      </dgm:t>
    </dgm:pt>
    <dgm:pt modelId="{228E5DB0-5426-4A7D-BA89-644CD3A92252}" type="sibTrans" cxnId="{0BED0AC1-BF06-4111-85A2-8101C10E5B7D}">
      <dgm:prSet/>
      <dgm:spPr/>
      <dgm:t>
        <a:bodyPr/>
        <a:lstStyle/>
        <a:p>
          <a:endParaRPr lang="en-US"/>
        </a:p>
      </dgm:t>
    </dgm:pt>
    <dgm:pt modelId="{F3A12B5C-21F9-4BA8-B064-1803F019A786}">
      <dgm:prSet/>
      <dgm:spPr/>
      <dgm:t>
        <a:bodyPr/>
        <a:lstStyle/>
        <a:p>
          <a:r>
            <a:rPr lang="en-US" b="0" i="0"/>
            <a:t>Influences financial stability and support.</a:t>
          </a:r>
          <a:endParaRPr lang="en-US"/>
        </a:p>
      </dgm:t>
    </dgm:pt>
    <dgm:pt modelId="{17C717BA-3513-4144-A63F-19A8A41F665C}" type="parTrans" cxnId="{C975302D-D040-4F65-9A6C-6D16A17B2DF4}">
      <dgm:prSet/>
      <dgm:spPr/>
      <dgm:t>
        <a:bodyPr/>
        <a:lstStyle/>
        <a:p>
          <a:endParaRPr lang="en-US"/>
        </a:p>
      </dgm:t>
    </dgm:pt>
    <dgm:pt modelId="{174F3F91-1D36-41C4-81DE-2A6AC27C2AE2}" type="sibTrans" cxnId="{C975302D-D040-4F65-9A6C-6D16A17B2DF4}">
      <dgm:prSet/>
      <dgm:spPr/>
      <dgm:t>
        <a:bodyPr/>
        <a:lstStyle/>
        <a:p>
          <a:endParaRPr lang="en-US"/>
        </a:p>
      </dgm:t>
    </dgm:pt>
    <dgm:pt modelId="{8E4B706E-4428-4D93-A052-1E116CECF76F}">
      <dgm:prSet/>
      <dgm:spPr/>
      <dgm:t>
        <a:bodyPr/>
        <a:lstStyle/>
        <a:p>
          <a:r>
            <a:rPr lang="en-US" b="1" i="0"/>
            <a:t>Displaced Status:</a:t>
          </a:r>
          <a:endParaRPr lang="en-US"/>
        </a:p>
      </dgm:t>
    </dgm:pt>
    <dgm:pt modelId="{D299619B-83AD-404A-B934-35C374C2BE3B}" type="parTrans" cxnId="{81008960-61D7-45E6-B119-98EBF104568A}">
      <dgm:prSet/>
      <dgm:spPr/>
      <dgm:t>
        <a:bodyPr/>
        <a:lstStyle/>
        <a:p>
          <a:endParaRPr lang="en-US"/>
        </a:p>
      </dgm:t>
    </dgm:pt>
    <dgm:pt modelId="{B9C5F8E6-9C57-4DFB-9934-3CCDDF92F18D}" type="sibTrans" cxnId="{81008960-61D7-45E6-B119-98EBF104568A}">
      <dgm:prSet/>
      <dgm:spPr/>
      <dgm:t>
        <a:bodyPr/>
        <a:lstStyle/>
        <a:p>
          <a:endParaRPr lang="en-US"/>
        </a:p>
      </dgm:t>
    </dgm:pt>
    <dgm:pt modelId="{10CD4447-00A0-41B3-A092-695BE94DB065}">
      <dgm:prSet/>
      <dgm:spPr/>
      <dgm:t>
        <a:bodyPr/>
        <a:lstStyle/>
        <a:p>
          <a:r>
            <a:rPr lang="en-US" b="0" i="0"/>
            <a:t>Even split between displaced and non-displaced students.</a:t>
          </a:r>
          <a:endParaRPr lang="en-US"/>
        </a:p>
      </dgm:t>
    </dgm:pt>
    <dgm:pt modelId="{357821B0-97B8-4DD8-AE0D-BF29FA0D54C8}" type="parTrans" cxnId="{78652631-3E7C-4711-8BBB-C3F88DA82091}">
      <dgm:prSet/>
      <dgm:spPr/>
      <dgm:t>
        <a:bodyPr/>
        <a:lstStyle/>
        <a:p>
          <a:endParaRPr lang="en-US"/>
        </a:p>
      </dgm:t>
    </dgm:pt>
    <dgm:pt modelId="{D4A6CD86-6F72-414F-9521-3B67243C8793}" type="sibTrans" cxnId="{78652631-3E7C-4711-8BBB-C3F88DA82091}">
      <dgm:prSet/>
      <dgm:spPr/>
      <dgm:t>
        <a:bodyPr/>
        <a:lstStyle/>
        <a:p>
          <a:endParaRPr lang="en-US"/>
        </a:p>
      </dgm:t>
    </dgm:pt>
    <dgm:pt modelId="{01D7624F-AC2B-4245-B1E1-99185EC4EAA6}">
      <dgm:prSet/>
      <dgm:spPr/>
      <dgm:t>
        <a:bodyPr/>
        <a:lstStyle/>
        <a:p>
          <a:r>
            <a:rPr lang="en-US" b="0" i="0"/>
            <a:t>Highlights need for specific support services.</a:t>
          </a:r>
          <a:endParaRPr lang="en-US"/>
        </a:p>
      </dgm:t>
    </dgm:pt>
    <dgm:pt modelId="{FD328802-F8CB-45E3-B982-0297679D8546}" type="parTrans" cxnId="{25D6772D-69D9-4E51-A1EA-31E66BD29773}">
      <dgm:prSet/>
      <dgm:spPr/>
      <dgm:t>
        <a:bodyPr/>
        <a:lstStyle/>
        <a:p>
          <a:endParaRPr lang="en-US"/>
        </a:p>
      </dgm:t>
    </dgm:pt>
    <dgm:pt modelId="{E8AB3ECD-DCBE-4108-B673-C77CD0975C63}" type="sibTrans" cxnId="{25D6772D-69D9-4E51-A1EA-31E66BD29773}">
      <dgm:prSet/>
      <dgm:spPr/>
      <dgm:t>
        <a:bodyPr/>
        <a:lstStyle/>
        <a:p>
          <a:endParaRPr lang="en-US"/>
        </a:p>
      </dgm:t>
    </dgm:pt>
    <dgm:pt modelId="{5B04FF0D-AAEE-437D-9DD9-E5032EF725B0}">
      <dgm:prSet/>
      <dgm:spPr/>
      <dgm:t>
        <a:bodyPr/>
        <a:lstStyle/>
        <a:p>
          <a:r>
            <a:rPr lang="en-US" b="1" i="0"/>
            <a:t>Educational Special Needs:</a:t>
          </a:r>
          <a:endParaRPr lang="en-US"/>
        </a:p>
      </dgm:t>
    </dgm:pt>
    <dgm:pt modelId="{EE3A38AF-C33F-4835-B3E6-9B9A92B793B3}" type="parTrans" cxnId="{665CB514-8932-42EB-85AD-020217F12B65}">
      <dgm:prSet/>
      <dgm:spPr/>
      <dgm:t>
        <a:bodyPr/>
        <a:lstStyle/>
        <a:p>
          <a:endParaRPr lang="en-US"/>
        </a:p>
      </dgm:t>
    </dgm:pt>
    <dgm:pt modelId="{B908154E-9355-4829-BE58-E9E7EA0B5A5A}" type="sibTrans" cxnId="{665CB514-8932-42EB-85AD-020217F12B65}">
      <dgm:prSet/>
      <dgm:spPr/>
      <dgm:t>
        <a:bodyPr/>
        <a:lstStyle/>
        <a:p>
          <a:endParaRPr lang="en-US"/>
        </a:p>
      </dgm:t>
    </dgm:pt>
    <dgm:pt modelId="{38C631C3-782D-4161-A1B5-08CD72D5FDF9}">
      <dgm:prSet/>
      <dgm:spPr/>
      <dgm:t>
        <a:bodyPr/>
        <a:lstStyle/>
        <a:p>
          <a:r>
            <a:rPr lang="en-US" b="0" i="0"/>
            <a:t>Majority do not have special needs, but a notable minority does.</a:t>
          </a:r>
          <a:endParaRPr lang="en-US"/>
        </a:p>
      </dgm:t>
    </dgm:pt>
    <dgm:pt modelId="{471650B3-9C81-4BE4-9B1A-5B673D8D1CBB}" type="parTrans" cxnId="{0EA788DE-1BFC-4500-99B8-DCA6E7206B6C}">
      <dgm:prSet/>
      <dgm:spPr/>
      <dgm:t>
        <a:bodyPr/>
        <a:lstStyle/>
        <a:p>
          <a:endParaRPr lang="en-US"/>
        </a:p>
      </dgm:t>
    </dgm:pt>
    <dgm:pt modelId="{E8942528-DA44-453B-BDD2-BEA830F5C44A}" type="sibTrans" cxnId="{0EA788DE-1BFC-4500-99B8-DCA6E7206B6C}">
      <dgm:prSet/>
      <dgm:spPr/>
      <dgm:t>
        <a:bodyPr/>
        <a:lstStyle/>
        <a:p>
          <a:endParaRPr lang="en-US"/>
        </a:p>
      </dgm:t>
    </dgm:pt>
    <dgm:pt modelId="{92722D9B-5AA9-4813-9EC6-AEADEF71FF24}">
      <dgm:prSet/>
      <dgm:spPr/>
      <dgm:t>
        <a:bodyPr/>
        <a:lstStyle/>
        <a:p>
          <a:r>
            <a:rPr lang="en-US" b="0" i="0"/>
            <a:t>Ensures adequate resources for inclusive education.</a:t>
          </a:r>
          <a:endParaRPr lang="en-US"/>
        </a:p>
      </dgm:t>
    </dgm:pt>
    <dgm:pt modelId="{B72A0DB2-351E-489C-8C25-C80F05F445BB}" type="parTrans" cxnId="{D3F5B508-D3BC-4494-AF56-C4600CCBE5D9}">
      <dgm:prSet/>
      <dgm:spPr/>
      <dgm:t>
        <a:bodyPr/>
        <a:lstStyle/>
        <a:p>
          <a:endParaRPr lang="en-US"/>
        </a:p>
      </dgm:t>
    </dgm:pt>
    <dgm:pt modelId="{9AA8C135-12BB-4B46-8583-E163846A49D1}" type="sibTrans" cxnId="{D3F5B508-D3BC-4494-AF56-C4600CCBE5D9}">
      <dgm:prSet/>
      <dgm:spPr/>
      <dgm:t>
        <a:bodyPr/>
        <a:lstStyle/>
        <a:p>
          <a:endParaRPr lang="en-US"/>
        </a:p>
      </dgm:t>
    </dgm:pt>
    <dgm:pt modelId="{F673A80A-AB54-4982-A688-9BBBE1C0CE77}">
      <dgm:prSet/>
      <dgm:spPr/>
      <dgm:t>
        <a:bodyPr/>
        <a:lstStyle/>
        <a:p>
          <a:r>
            <a:rPr lang="en-US" b="1" i="0"/>
            <a:t>Debtor Status:</a:t>
          </a:r>
          <a:endParaRPr lang="en-US"/>
        </a:p>
      </dgm:t>
    </dgm:pt>
    <dgm:pt modelId="{BC149689-C15A-4D7E-AD98-753774BEB2C0}" type="parTrans" cxnId="{0A3DEA60-CA05-4455-84A2-4FEA47479B0C}">
      <dgm:prSet/>
      <dgm:spPr/>
      <dgm:t>
        <a:bodyPr/>
        <a:lstStyle/>
        <a:p>
          <a:endParaRPr lang="en-US"/>
        </a:p>
      </dgm:t>
    </dgm:pt>
    <dgm:pt modelId="{83093D86-4A13-4B4D-94C3-D19832F9FA39}" type="sibTrans" cxnId="{0A3DEA60-CA05-4455-84A2-4FEA47479B0C}">
      <dgm:prSet/>
      <dgm:spPr/>
      <dgm:t>
        <a:bodyPr/>
        <a:lstStyle/>
        <a:p>
          <a:endParaRPr lang="en-US"/>
        </a:p>
      </dgm:t>
    </dgm:pt>
    <dgm:pt modelId="{5AE8D56E-245A-4B88-92A3-BADE0E51BD4F}">
      <dgm:prSet/>
      <dgm:spPr/>
      <dgm:t>
        <a:bodyPr/>
        <a:lstStyle/>
        <a:p>
          <a:r>
            <a:rPr lang="en-US" b="0" i="0"/>
            <a:t>Most students are not debtors.</a:t>
          </a:r>
          <a:endParaRPr lang="en-US"/>
        </a:p>
      </dgm:t>
    </dgm:pt>
    <dgm:pt modelId="{6691E773-59AD-448B-AFFB-5517AE79F3B3}" type="parTrans" cxnId="{EB04A183-7916-4C83-8B67-89FECCC7CE25}">
      <dgm:prSet/>
      <dgm:spPr/>
      <dgm:t>
        <a:bodyPr/>
        <a:lstStyle/>
        <a:p>
          <a:endParaRPr lang="en-US"/>
        </a:p>
      </dgm:t>
    </dgm:pt>
    <dgm:pt modelId="{E9528655-D972-40CB-8DDA-711344DA2C4E}" type="sibTrans" cxnId="{EB04A183-7916-4C83-8B67-89FECCC7CE25}">
      <dgm:prSet/>
      <dgm:spPr/>
      <dgm:t>
        <a:bodyPr/>
        <a:lstStyle/>
        <a:p>
          <a:endParaRPr lang="en-US"/>
        </a:p>
      </dgm:t>
    </dgm:pt>
    <dgm:pt modelId="{2E8D1365-AAC8-483E-AA67-1BE584432688}">
      <dgm:prSet/>
      <dgm:spPr/>
      <dgm:t>
        <a:bodyPr/>
        <a:lstStyle/>
        <a:p>
          <a:r>
            <a:rPr lang="en-US" b="0" i="0"/>
            <a:t>Financial stability is common, but some face challenges requiring aid.</a:t>
          </a:r>
          <a:endParaRPr lang="en-US"/>
        </a:p>
      </dgm:t>
    </dgm:pt>
    <dgm:pt modelId="{464B7E3C-03BB-4C28-8306-77EFEFC04B89}" type="parTrans" cxnId="{7AB76DC3-8086-43A8-B4DD-4F70B3A5154F}">
      <dgm:prSet/>
      <dgm:spPr/>
      <dgm:t>
        <a:bodyPr/>
        <a:lstStyle/>
        <a:p>
          <a:endParaRPr lang="en-US"/>
        </a:p>
      </dgm:t>
    </dgm:pt>
    <dgm:pt modelId="{0C67EB8F-A35A-4567-A5A6-C3534E2A4138}" type="sibTrans" cxnId="{7AB76DC3-8086-43A8-B4DD-4F70B3A5154F}">
      <dgm:prSet/>
      <dgm:spPr/>
      <dgm:t>
        <a:bodyPr/>
        <a:lstStyle/>
        <a:p>
          <a:endParaRPr lang="en-US"/>
        </a:p>
      </dgm:t>
    </dgm:pt>
    <dgm:pt modelId="{C3747238-980C-47AB-A9FA-D5EEA0DF23B1}">
      <dgm:prSet/>
      <dgm:spPr/>
      <dgm:t>
        <a:bodyPr/>
        <a:lstStyle/>
        <a:p>
          <a:r>
            <a:rPr lang="en-US" b="1" i="0"/>
            <a:t>Tuition Fees Up to Date:</a:t>
          </a:r>
          <a:endParaRPr lang="en-US"/>
        </a:p>
      </dgm:t>
    </dgm:pt>
    <dgm:pt modelId="{90BCF1CB-CDC2-429F-8367-1F0A6EF450A4}" type="parTrans" cxnId="{40949D72-EF45-4690-9E5B-853F3CBB9136}">
      <dgm:prSet/>
      <dgm:spPr/>
      <dgm:t>
        <a:bodyPr/>
        <a:lstStyle/>
        <a:p>
          <a:endParaRPr lang="en-US"/>
        </a:p>
      </dgm:t>
    </dgm:pt>
    <dgm:pt modelId="{03809EB3-7981-4654-A130-C8D14F7A1D19}" type="sibTrans" cxnId="{40949D72-EF45-4690-9E5B-853F3CBB9136}">
      <dgm:prSet/>
      <dgm:spPr/>
      <dgm:t>
        <a:bodyPr/>
        <a:lstStyle/>
        <a:p>
          <a:endParaRPr lang="en-US"/>
        </a:p>
      </dgm:t>
    </dgm:pt>
    <dgm:pt modelId="{4C17B698-5604-413F-B995-CD341AB5F643}">
      <dgm:prSet/>
      <dgm:spPr/>
      <dgm:t>
        <a:bodyPr/>
        <a:lstStyle/>
        <a:p>
          <a:r>
            <a:rPr lang="en-US" b="0" i="0"/>
            <a:t>Most students have up-to-date tuition fees.</a:t>
          </a:r>
          <a:endParaRPr lang="en-US"/>
        </a:p>
      </dgm:t>
    </dgm:pt>
    <dgm:pt modelId="{5AB24DEA-C324-48BB-B5A4-E5BECE278BA5}" type="parTrans" cxnId="{830E4955-2967-4641-932C-92A3D4A6A2F6}">
      <dgm:prSet/>
      <dgm:spPr/>
      <dgm:t>
        <a:bodyPr/>
        <a:lstStyle/>
        <a:p>
          <a:endParaRPr lang="en-US"/>
        </a:p>
      </dgm:t>
    </dgm:pt>
    <dgm:pt modelId="{F67A73B4-B622-479C-94F6-BA09A709901E}" type="sibTrans" cxnId="{830E4955-2967-4641-932C-92A3D4A6A2F6}">
      <dgm:prSet/>
      <dgm:spPr/>
      <dgm:t>
        <a:bodyPr/>
        <a:lstStyle/>
        <a:p>
          <a:endParaRPr lang="en-US"/>
        </a:p>
      </dgm:t>
    </dgm:pt>
    <dgm:pt modelId="{2DBFE5AA-08CC-44D2-884A-492046F19327}">
      <dgm:prSet/>
      <dgm:spPr/>
      <dgm:t>
        <a:bodyPr/>
        <a:lstStyle/>
        <a:p>
          <a:r>
            <a:rPr lang="en-US" b="0" i="0"/>
            <a:t>Crucial for academic progress.</a:t>
          </a:r>
          <a:endParaRPr lang="en-US"/>
        </a:p>
      </dgm:t>
    </dgm:pt>
    <dgm:pt modelId="{6ABB16A9-46F5-4B2B-ADEB-8AE8E491B026}" type="parTrans" cxnId="{2A7C6378-B08E-45FC-AF65-870F370BEB18}">
      <dgm:prSet/>
      <dgm:spPr/>
      <dgm:t>
        <a:bodyPr/>
        <a:lstStyle/>
        <a:p>
          <a:endParaRPr lang="en-US"/>
        </a:p>
      </dgm:t>
    </dgm:pt>
    <dgm:pt modelId="{80609312-D624-4595-A539-4D98F207CCAE}" type="sibTrans" cxnId="{2A7C6378-B08E-45FC-AF65-870F370BEB18}">
      <dgm:prSet/>
      <dgm:spPr/>
      <dgm:t>
        <a:bodyPr/>
        <a:lstStyle/>
        <a:p>
          <a:endParaRPr lang="en-US"/>
        </a:p>
      </dgm:t>
    </dgm:pt>
    <dgm:pt modelId="{05B34443-EBCB-448E-B0D4-EE6DECE62AB6}">
      <dgm:prSet/>
      <dgm:spPr/>
      <dgm:t>
        <a:bodyPr/>
        <a:lstStyle/>
        <a:p>
          <a:r>
            <a:rPr lang="en-US" b="1" i="0"/>
            <a:t>Gender:</a:t>
          </a:r>
          <a:endParaRPr lang="en-US"/>
        </a:p>
      </dgm:t>
    </dgm:pt>
    <dgm:pt modelId="{D47E692A-74C7-445F-9B38-9ECCA54040DE}" type="parTrans" cxnId="{B00350BB-7B1A-4591-93E5-115EDAD3A9DE}">
      <dgm:prSet/>
      <dgm:spPr/>
      <dgm:t>
        <a:bodyPr/>
        <a:lstStyle/>
        <a:p>
          <a:endParaRPr lang="en-US"/>
        </a:p>
      </dgm:t>
    </dgm:pt>
    <dgm:pt modelId="{36D92583-5010-448C-8DB8-D8D319A0F08E}" type="sibTrans" cxnId="{B00350BB-7B1A-4591-93E5-115EDAD3A9DE}">
      <dgm:prSet/>
      <dgm:spPr/>
      <dgm:t>
        <a:bodyPr/>
        <a:lstStyle/>
        <a:p>
          <a:endParaRPr lang="en-US"/>
        </a:p>
      </dgm:t>
    </dgm:pt>
    <dgm:pt modelId="{E9BAA735-930B-4F74-B745-D9823A35E200}">
      <dgm:prSet/>
      <dgm:spPr/>
      <dgm:t>
        <a:bodyPr/>
        <a:lstStyle/>
        <a:p>
          <a:r>
            <a:rPr lang="en-US" b="0" i="0"/>
            <a:t>More male students than female students.</a:t>
          </a:r>
          <a:endParaRPr lang="en-US"/>
        </a:p>
      </dgm:t>
    </dgm:pt>
    <dgm:pt modelId="{1A280EDE-235C-41F0-9AE2-DAC24BC6038B}" type="parTrans" cxnId="{1728F1D4-5A9E-4702-88CB-E8A0721DDB1F}">
      <dgm:prSet/>
      <dgm:spPr/>
      <dgm:t>
        <a:bodyPr/>
        <a:lstStyle/>
        <a:p>
          <a:endParaRPr lang="en-US"/>
        </a:p>
      </dgm:t>
    </dgm:pt>
    <dgm:pt modelId="{2B4C35E9-FDC8-42CB-B030-F87636001A5A}" type="sibTrans" cxnId="{1728F1D4-5A9E-4702-88CB-E8A0721DDB1F}">
      <dgm:prSet/>
      <dgm:spPr/>
      <dgm:t>
        <a:bodyPr/>
        <a:lstStyle/>
        <a:p>
          <a:endParaRPr lang="en-US"/>
        </a:p>
      </dgm:t>
    </dgm:pt>
    <dgm:pt modelId="{D1D91A10-BFE0-463E-9FCE-F106C6348C45}">
      <dgm:prSet/>
      <dgm:spPr/>
      <dgm:t>
        <a:bodyPr/>
        <a:lstStyle/>
        <a:p>
          <a:r>
            <a:rPr lang="en-US" b="0" i="0"/>
            <a:t>May need gender equity initiatives.</a:t>
          </a:r>
          <a:endParaRPr lang="en-US"/>
        </a:p>
      </dgm:t>
    </dgm:pt>
    <dgm:pt modelId="{3112976A-814B-4EC5-8E9E-B431A2A5E159}" type="parTrans" cxnId="{5E3A1C68-8757-40D0-B610-88143123BFAB}">
      <dgm:prSet/>
      <dgm:spPr/>
      <dgm:t>
        <a:bodyPr/>
        <a:lstStyle/>
        <a:p>
          <a:endParaRPr lang="en-US"/>
        </a:p>
      </dgm:t>
    </dgm:pt>
    <dgm:pt modelId="{4AFA5F14-D6DB-4FEA-AFA2-4C8511FF5117}" type="sibTrans" cxnId="{5E3A1C68-8757-40D0-B610-88143123BFAB}">
      <dgm:prSet/>
      <dgm:spPr/>
      <dgm:t>
        <a:bodyPr/>
        <a:lstStyle/>
        <a:p>
          <a:endParaRPr lang="en-US"/>
        </a:p>
      </dgm:t>
    </dgm:pt>
    <dgm:pt modelId="{96CFD692-1779-48C8-BFE5-ABA866C29522}">
      <dgm:prSet/>
      <dgm:spPr/>
      <dgm:t>
        <a:bodyPr/>
        <a:lstStyle/>
        <a:p>
          <a:r>
            <a:rPr lang="en-US" b="1" i="0"/>
            <a:t>International Status:</a:t>
          </a:r>
          <a:endParaRPr lang="en-US"/>
        </a:p>
      </dgm:t>
    </dgm:pt>
    <dgm:pt modelId="{2B2F52B3-4C4D-41A9-98C3-58763BD1EBA6}" type="parTrans" cxnId="{FDF77EE0-935F-40DB-A4DD-67A6CB1B78E8}">
      <dgm:prSet/>
      <dgm:spPr/>
      <dgm:t>
        <a:bodyPr/>
        <a:lstStyle/>
        <a:p>
          <a:endParaRPr lang="en-US"/>
        </a:p>
      </dgm:t>
    </dgm:pt>
    <dgm:pt modelId="{9310578C-3EDA-4E30-999C-DAB4BE3999BA}" type="sibTrans" cxnId="{FDF77EE0-935F-40DB-A4DD-67A6CB1B78E8}">
      <dgm:prSet/>
      <dgm:spPr/>
      <dgm:t>
        <a:bodyPr/>
        <a:lstStyle/>
        <a:p>
          <a:endParaRPr lang="en-US"/>
        </a:p>
      </dgm:t>
    </dgm:pt>
    <dgm:pt modelId="{D5FD5D01-F304-40BF-9F2E-7228A8176C39}">
      <dgm:prSet/>
      <dgm:spPr/>
      <dgm:t>
        <a:bodyPr/>
        <a:lstStyle/>
        <a:p>
          <a:r>
            <a:rPr lang="en-US" b="0" i="0"/>
            <a:t>Majority are domestic students.</a:t>
          </a:r>
          <a:endParaRPr lang="en-US"/>
        </a:p>
      </dgm:t>
    </dgm:pt>
    <dgm:pt modelId="{0CC94E96-977A-4D03-8371-2D739C16DC3D}" type="parTrans" cxnId="{F4B87660-67CF-4EBB-9098-A967E45AF9B8}">
      <dgm:prSet/>
      <dgm:spPr/>
      <dgm:t>
        <a:bodyPr/>
        <a:lstStyle/>
        <a:p>
          <a:endParaRPr lang="en-US"/>
        </a:p>
      </dgm:t>
    </dgm:pt>
    <dgm:pt modelId="{CB67A11B-9BED-4FA0-A39E-DD2C8742FF4C}" type="sibTrans" cxnId="{F4B87660-67CF-4EBB-9098-A967E45AF9B8}">
      <dgm:prSet/>
      <dgm:spPr/>
      <dgm:t>
        <a:bodyPr/>
        <a:lstStyle/>
        <a:p>
          <a:endParaRPr lang="en-US"/>
        </a:p>
      </dgm:t>
    </dgm:pt>
    <dgm:pt modelId="{334AFB4A-8129-4CD0-9634-E9DDE94DFF20}">
      <dgm:prSet/>
      <dgm:spPr/>
      <dgm:t>
        <a:bodyPr/>
        <a:lstStyle/>
        <a:p>
          <a:r>
            <a:rPr lang="en-US" b="0" i="0"/>
            <a:t>Potential to increase international enrollment.</a:t>
          </a:r>
          <a:endParaRPr lang="en-US"/>
        </a:p>
      </dgm:t>
    </dgm:pt>
    <dgm:pt modelId="{3FB1C493-7160-4E5E-8AC9-F916B294049D}" type="parTrans" cxnId="{CEE15BD0-A479-438C-80CA-1B147EC94DDA}">
      <dgm:prSet/>
      <dgm:spPr/>
      <dgm:t>
        <a:bodyPr/>
        <a:lstStyle/>
        <a:p>
          <a:endParaRPr lang="en-US"/>
        </a:p>
      </dgm:t>
    </dgm:pt>
    <dgm:pt modelId="{7A5DB3A5-D915-4FB7-B804-3070FB29EFA7}" type="sibTrans" cxnId="{CEE15BD0-A479-438C-80CA-1B147EC94DDA}">
      <dgm:prSet/>
      <dgm:spPr/>
      <dgm:t>
        <a:bodyPr/>
        <a:lstStyle/>
        <a:p>
          <a:endParaRPr lang="en-US"/>
        </a:p>
      </dgm:t>
    </dgm:pt>
    <dgm:pt modelId="{B3BBF293-7F7A-41DE-B49C-A626EB17E810}">
      <dgm:prSet/>
      <dgm:spPr/>
      <dgm:t>
        <a:bodyPr/>
        <a:lstStyle/>
        <a:p>
          <a:r>
            <a:rPr lang="en-US" b="1" i="0"/>
            <a:t>Performance Outcome (Target):</a:t>
          </a:r>
          <a:endParaRPr lang="en-US"/>
        </a:p>
      </dgm:t>
    </dgm:pt>
    <dgm:pt modelId="{1D154CE8-62C4-45EA-B14B-270E72FB863A}" type="parTrans" cxnId="{5AE760C2-5959-40D6-85F1-E59CA687EADF}">
      <dgm:prSet/>
      <dgm:spPr/>
      <dgm:t>
        <a:bodyPr/>
        <a:lstStyle/>
        <a:p>
          <a:endParaRPr lang="en-US"/>
        </a:p>
      </dgm:t>
    </dgm:pt>
    <dgm:pt modelId="{99DFAA0A-1A14-4B70-B0ED-9755E2C63CB6}" type="sibTrans" cxnId="{5AE760C2-5959-40D6-85F1-E59CA687EADF}">
      <dgm:prSet/>
      <dgm:spPr/>
      <dgm:t>
        <a:bodyPr/>
        <a:lstStyle/>
        <a:p>
          <a:endParaRPr lang="en-US"/>
        </a:p>
      </dgm:t>
    </dgm:pt>
    <dgm:pt modelId="{E4D1FEC6-9BDA-48CB-A2CC-61E274B20CDF}">
      <dgm:prSet/>
      <dgm:spPr/>
      <dgm:t>
        <a:bodyPr/>
        <a:lstStyle/>
        <a:p>
          <a:r>
            <a:rPr lang="en-US" b="0" i="0"/>
            <a:t>Most students are enrolled, followed by graduates and dropouts.</a:t>
          </a:r>
          <a:endParaRPr lang="en-US"/>
        </a:p>
      </dgm:t>
    </dgm:pt>
    <dgm:pt modelId="{F2EC9800-E745-4F8E-BA07-7C9A657C24A8}" type="parTrans" cxnId="{CC7A73E8-D39F-45B1-8324-6D8DACA1B7DD}">
      <dgm:prSet/>
      <dgm:spPr/>
      <dgm:t>
        <a:bodyPr/>
        <a:lstStyle/>
        <a:p>
          <a:endParaRPr lang="en-US"/>
        </a:p>
      </dgm:t>
    </dgm:pt>
    <dgm:pt modelId="{2AB0CD4E-E74F-4C1A-AFCE-AA7F30179E1D}" type="sibTrans" cxnId="{CC7A73E8-D39F-45B1-8324-6D8DACA1B7DD}">
      <dgm:prSet/>
      <dgm:spPr/>
      <dgm:t>
        <a:bodyPr/>
        <a:lstStyle/>
        <a:p>
          <a:endParaRPr lang="en-US"/>
        </a:p>
      </dgm:t>
    </dgm:pt>
    <dgm:pt modelId="{063ABA27-AB4E-4D14-B255-9C3D262270E2}">
      <dgm:prSet/>
      <dgm:spPr/>
      <dgm:t>
        <a:bodyPr/>
        <a:lstStyle/>
        <a:p>
          <a:r>
            <a:rPr lang="en-US" b="0" i="0"/>
            <a:t>High retention and graduation rates; focus on reducing dropout rates.</a:t>
          </a:r>
          <a:endParaRPr lang="en-US"/>
        </a:p>
      </dgm:t>
    </dgm:pt>
    <dgm:pt modelId="{3C76100C-2967-4C5D-AF78-A4310E731B4A}" type="parTrans" cxnId="{DCE35347-F2FA-452D-9AE8-9C3F6C81641C}">
      <dgm:prSet/>
      <dgm:spPr/>
      <dgm:t>
        <a:bodyPr/>
        <a:lstStyle/>
        <a:p>
          <a:endParaRPr lang="en-US"/>
        </a:p>
      </dgm:t>
    </dgm:pt>
    <dgm:pt modelId="{D3E97845-D3D7-4001-8462-269AE7B95CAB}" type="sibTrans" cxnId="{DCE35347-F2FA-452D-9AE8-9C3F6C81641C}">
      <dgm:prSet/>
      <dgm:spPr/>
      <dgm:t>
        <a:bodyPr/>
        <a:lstStyle/>
        <a:p>
          <a:endParaRPr lang="en-US"/>
        </a:p>
      </dgm:t>
    </dgm:pt>
    <dgm:pt modelId="{45896DC2-F250-4BF9-8FC2-94629AB743F6}" type="pres">
      <dgm:prSet presAssocID="{6B9C4691-54F3-48BD-86B0-24B3EC659313}" presName="Name0" presStyleCnt="0">
        <dgm:presLayoutVars>
          <dgm:dir/>
          <dgm:animLvl val="lvl"/>
          <dgm:resizeHandles val="exact"/>
        </dgm:presLayoutVars>
      </dgm:prSet>
      <dgm:spPr/>
    </dgm:pt>
    <dgm:pt modelId="{D583613A-5EAC-4E61-97D7-1927169C8242}" type="pres">
      <dgm:prSet presAssocID="{03D9D50D-42D4-456C-AE93-83B48D51B848}" presName="linNode" presStyleCnt="0"/>
      <dgm:spPr/>
    </dgm:pt>
    <dgm:pt modelId="{89DC3FCA-38F0-4894-B1D4-E19D22F30E10}" type="pres">
      <dgm:prSet presAssocID="{03D9D50D-42D4-456C-AE93-83B48D51B848}" presName="parentText" presStyleLbl="node1" presStyleIdx="0" presStyleCnt="8">
        <dgm:presLayoutVars>
          <dgm:chMax val="1"/>
          <dgm:bulletEnabled val="1"/>
        </dgm:presLayoutVars>
      </dgm:prSet>
      <dgm:spPr/>
    </dgm:pt>
    <dgm:pt modelId="{9A7CC38A-C462-4A65-9F5C-46E2AF6814AB}" type="pres">
      <dgm:prSet presAssocID="{03D9D50D-42D4-456C-AE93-83B48D51B848}" presName="descendantText" presStyleLbl="alignAccFollowNode1" presStyleIdx="0" presStyleCnt="8">
        <dgm:presLayoutVars>
          <dgm:bulletEnabled val="1"/>
        </dgm:presLayoutVars>
      </dgm:prSet>
      <dgm:spPr/>
    </dgm:pt>
    <dgm:pt modelId="{2C090060-A4F5-45FE-B89E-D86ABCD62914}" type="pres">
      <dgm:prSet presAssocID="{417389F8-DF05-42DA-B34B-35BD475DE09A}" presName="sp" presStyleCnt="0"/>
      <dgm:spPr/>
    </dgm:pt>
    <dgm:pt modelId="{F32A59FA-31AE-45E4-BE48-CF6A5E5C5EA1}" type="pres">
      <dgm:prSet presAssocID="{8E4B706E-4428-4D93-A052-1E116CECF76F}" presName="linNode" presStyleCnt="0"/>
      <dgm:spPr/>
    </dgm:pt>
    <dgm:pt modelId="{D3AF6257-DC94-42BE-95FC-A60901C69C21}" type="pres">
      <dgm:prSet presAssocID="{8E4B706E-4428-4D93-A052-1E116CECF76F}" presName="parentText" presStyleLbl="node1" presStyleIdx="1" presStyleCnt="8">
        <dgm:presLayoutVars>
          <dgm:chMax val="1"/>
          <dgm:bulletEnabled val="1"/>
        </dgm:presLayoutVars>
      </dgm:prSet>
      <dgm:spPr/>
    </dgm:pt>
    <dgm:pt modelId="{8953FAED-BD03-43E4-8F6C-16BC21658B16}" type="pres">
      <dgm:prSet presAssocID="{8E4B706E-4428-4D93-A052-1E116CECF76F}" presName="descendantText" presStyleLbl="alignAccFollowNode1" presStyleIdx="1" presStyleCnt="8">
        <dgm:presLayoutVars>
          <dgm:bulletEnabled val="1"/>
        </dgm:presLayoutVars>
      </dgm:prSet>
      <dgm:spPr/>
    </dgm:pt>
    <dgm:pt modelId="{17535A6A-98C6-4B82-885B-636A6917F336}" type="pres">
      <dgm:prSet presAssocID="{B9C5F8E6-9C57-4DFB-9934-3CCDDF92F18D}" presName="sp" presStyleCnt="0"/>
      <dgm:spPr/>
    </dgm:pt>
    <dgm:pt modelId="{80654A9E-C27F-4614-851C-FBA576ABFAC1}" type="pres">
      <dgm:prSet presAssocID="{5B04FF0D-AAEE-437D-9DD9-E5032EF725B0}" presName="linNode" presStyleCnt="0"/>
      <dgm:spPr/>
    </dgm:pt>
    <dgm:pt modelId="{9C0F6E1E-1616-4DEB-A0E7-7DCB74CD968A}" type="pres">
      <dgm:prSet presAssocID="{5B04FF0D-AAEE-437D-9DD9-E5032EF725B0}" presName="parentText" presStyleLbl="node1" presStyleIdx="2" presStyleCnt="8">
        <dgm:presLayoutVars>
          <dgm:chMax val="1"/>
          <dgm:bulletEnabled val="1"/>
        </dgm:presLayoutVars>
      </dgm:prSet>
      <dgm:spPr/>
    </dgm:pt>
    <dgm:pt modelId="{29B9741D-5E1B-4435-9519-B9D70ABEC8AB}" type="pres">
      <dgm:prSet presAssocID="{5B04FF0D-AAEE-437D-9DD9-E5032EF725B0}" presName="descendantText" presStyleLbl="alignAccFollowNode1" presStyleIdx="2" presStyleCnt="8">
        <dgm:presLayoutVars>
          <dgm:bulletEnabled val="1"/>
        </dgm:presLayoutVars>
      </dgm:prSet>
      <dgm:spPr/>
    </dgm:pt>
    <dgm:pt modelId="{BCA04E3F-58BD-461C-95D1-642BF62AD692}" type="pres">
      <dgm:prSet presAssocID="{B908154E-9355-4829-BE58-E9E7EA0B5A5A}" presName="sp" presStyleCnt="0"/>
      <dgm:spPr/>
    </dgm:pt>
    <dgm:pt modelId="{FC7B8ACC-8880-477E-8A1E-3FAE3414C08E}" type="pres">
      <dgm:prSet presAssocID="{F673A80A-AB54-4982-A688-9BBBE1C0CE77}" presName="linNode" presStyleCnt="0"/>
      <dgm:spPr/>
    </dgm:pt>
    <dgm:pt modelId="{7D90150D-FE5A-4E81-BD98-2EC1FDE57C49}" type="pres">
      <dgm:prSet presAssocID="{F673A80A-AB54-4982-A688-9BBBE1C0CE77}" presName="parentText" presStyleLbl="node1" presStyleIdx="3" presStyleCnt="8">
        <dgm:presLayoutVars>
          <dgm:chMax val="1"/>
          <dgm:bulletEnabled val="1"/>
        </dgm:presLayoutVars>
      </dgm:prSet>
      <dgm:spPr/>
    </dgm:pt>
    <dgm:pt modelId="{289CAD07-2F32-4EFE-8B3F-2BC96C351E80}" type="pres">
      <dgm:prSet presAssocID="{F673A80A-AB54-4982-A688-9BBBE1C0CE77}" presName="descendantText" presStyleLbl="alignAccFollowNode1" presStyleIdx="3" presStyleCnt="8">
        <dgm:presLayoutVars>
          <dgm:bulletEnabled val="1"/>
        </dgm:presLayoutVars>
      </dgm:prSet>
      <dgm:spPr/>
    </dgm:pt>
    <dgm:pt modelId="{71980AD7-A64D-4367-AF32-88B1B020A64A}" type="pres">
      <dgm:prSet presAssocID="{83093D86-4A13-4B4D-94C3-D19832F9FA39}" presName="sp" presStyleCnt="0"/>
      <dgm:spPr/>
    </dgm:pt>
    <dgm:pt modelId="{A88B0A1B-B139-40CE-BE36-0410FEFE6D5D}" type="pres">
      <dgm:prSet presAssocID="{C3747238-980C-47AB-A9FA-D5EEA0DF23B1}" presName="linNode" presStyleCnt="0"/>
      <dgm:spPr/>
    </dgm:pt>
    <dgm:pt modelId="{58045ED2-72D0-48D0-ACF3-858B1864DA41}" type="pres">
      <dgm:prSet presAssocID="{C3747238-980C-47AB-A9FA-D5EEA0DF23B1}" presName="parentText" presStyleLbl="node1" presStyleIdx="4" presStyleCnt="8">
        <dgm:presLayoutVars>
          <dgm:chMax val="1"/>
          <dgm:bulletEnabled val="1"/>
        </dgm:presLayoutVars>
      </dgm:prSet>
      <dgm:spPr/>
    </dgm:pt>
    <dgm:pt modelId="{A23B39BF-A166-4D06-8016-E96AAFB1F8A0}" type="pres">
      <dgm:prSet presAssocID="{C3747238-980C-47AB-A9FA-D5EEA0DF23B1}" presName="descendantText" presStyleLbl="alignAccFollowNode1" presStyleIdx="4" presStyleCnt="8">
        <dgm:presLayoutVars>
          <dgm:bulletEnabled val="1"/>
        </dgm:presLayoutVars>
      </dgm:prSet>
      <dgm:spPr/>
    </dgm:pt>
    <dgm:pt modelId="{A9646B93-1C24-4E98-8C2A-E174FCB24808}" type="pres">
      <dgm:prSet presAssocID="{03809EB3-7981-4654-A130-C8D14F7A1D19}" presName="sp" presStyleCnt="0"/>
      <dgm:spPr/>
    </dgm:pt>
    <dgm:pt modelId="{1635AB88-4D3E-4E7A-88C6-EC2D591BEF83}" type="pres">
      <dgm:prSet presAssocID="{05B34443-EBCB-448E-B0D4-EE6DECE62AB6}" presName="linNode" presStyleCnt="0"/>
      <dgm:spPr/>
    </dgm:pt>
    <dgm:pt modelId="{CEAD1B83-A3F8-484F-9F5D-5FA8BF8AA686}" type="pres">
      <dgm:prSet presAssocID="{05B34443-EBCB-448E-B0D4-EE6DECE62AB6}" presName="parentText" presStyleLbl="node1" presStyleIdx="5" presStyleCnt="8">
        <dgm:presLayoutVars>
          <dgm:chMax val="1"/>
          <dgm:bulletEnabled val="1"/>
        </dgm:presLayoutVars>
      </dgm:prSet>
      <dgm:spPr/>
    </dgm:pt>
    <dgm:pt modelId="{9790ED24-8257-4E30-8CDC-8D0F3F46212A}" type="pres">
      <dgm:prSet presAssocID="{05B34443-EBCB-448E-B0D4-EE6DECE62AB6}" presName="descendantText" presStyleLbl="alignAccFollowNode1" presStyleIdx="5" presStyleCnt="8">
        <dgm:presLayoutVars>
          <dgm:bulletEnabled val="1"/>
        </dgm:presLayoutVars>
      </dgm:prSet>
      <dgm:spPr/>
    </dgm:pt>
    <dgm:pt modelId="{C408F006-49DA-4759-9052-B68C1967A588}" type="pres">
      <dgm:prSet presAssocID="{36D92583-5010-448C-8DB8-D8D319A0F08E}" presName="sp" presStyleCnt="0"/>
      <dgm:spPr/>
    </dgm:pt>
    <dgm:pt modelId="{E8409E4D-20F5-4742-98E9-C64183F9680E}" type="pres">
      <dgm:prSet presAssocID="{96CFD692-1779-48C8-BFE5-ABA866C29522}" presName="linNode" presStyleCnt="0"/>
      <dgm:spPr/>
    </dgm:pt>
    <dgm:pt modelId="{40CBF127-7961-466F-93FE-D85F8012C0EC}" type="pres">
      <dgm:prSet presAssocID="{96CFD692-1779-48C8-BFE5-ABA866C29522}" presName="parentText" presStyleLbl="node1" presStyleIdx="6" presStyleCnt="8">
        <dgm:presLayoutVars>
          <dgm:chMax val="1"/>
          <dgm:bulletEnabled val="1"/>
        </dgm:presLayoutVars>
      </dgm:prSet>
      <dgm:spPr/>
    </dgm:pt>
    <dgm:pt modelId="{47AE120E-7E50-43E1-97B7-974D22FB8FBD}" type="pres">
      <dgm:prSet presAssocID="{96CFD692-1779-48C8-BFE5-ABA866C29522}" presName="descendantText" presStyleLbl="alignAccFollowNode1" presStyleIdx="6" presStyleCnt="8">
        <dgm:presLayoutVars>
          <dgm:bulletEnabled val="1"/>
        </dgm:presLayoutVars>
      </dgm:prSet>
      <dgm:spPr/>
    </dgm:pt>
    <dgm:pt modelId="{FB4FA755-FBA4-4C66-8465-92D2EE8828A0}" type="pres">
      <dgm:prSet presAssocID="{9310578C-3EDA-4E30-999C-DAB4BE3999BA}" presName="sp" presStyleCnt="0"/>
      <dgm:spPr/>
    </dgm:pt>
    <dgm:pt modelId="{13FFD177-CE00-48AF-B2AB-DC58EF71B572}" type="pres">
      <dgm:prSet presAssocID="{B3BBF293-7F7A-41DE-B49C-A626EB17E810}" presName="linNode" presStyleCnt="0"/>
      <dgm:spPr/>
    </dgm:pt>
    <dgm:pt modelId="{4E2C2C9A-E4B2-4061-8071-BBFE3FD3F1FF}" type="pres">
      <dgm:prSet presAssocID="{B3BBF293-7F7A-41DE-B49C-A626EB17E810}" presName="parentText" presStyleLbl="node1" presStyleIdx="7" presStyleCnt="8">
        <dgm:presLayoutVars>
          <dgm:chMax val="1"/>
          <dgm:bulletEnabled val="1"/>
        </dgm:presLayoutVars>
      </dgm:prSet>
      <dgm:spPr/>
    </dgm:pt>
    <dgm:pt modelId="{694A5CB4-31D3-4023-9888-C88465D7FC11}" type="pres">
      <dgm:prSet presAssocID="{B3BBF293-7F7A-41DE-B49C-A626EB17E810}" presName="descendantText" presStyleLbl="alignAccFollowNode1" presStyleIdx="7" presStyleCnt="8">
        <dgm:presLayoutVars>
          <dgm:bulletEnabled val="1"/>
        </dgm:presLayoutVars>
      </dgm:prSet>
      <dgm:spPr/>
    </dgm:pt>
  </dgm:ptLst>
  <dgm:cxnLst>
    <dgm:cxn modelId="{C77DDC01-F1E4-4C2F-AF14-A62B7BB6B7C9}" type="presOf" srcId="{92722D9B-5AA9-4813-9EC6-AEADEF71FF24}" destId="{29B9741D-5E1B-4435-9519-B9D70ABEC8AB}" srcOrd="0" destOrd="1" presId="urn:microsoft.com/office/officeart/2005/8/layout/vList5"/>
    <dgm:cxn modelId="{D3F5B508-D3BC-4494-AF56-C4600CCBE5D9}" srcId="{5B04FF0D-AAEE-437D-9DD9-E5032EF725B0}" destId="{92722D9B-5AA9-4813-9EC6-AEADEF71FF24}" srcOrd="1" destOrd="0" parTransId="{B72A0DB2-351E-489C-8C25-C80F05F445BB}" sibTransId="{9AA8C135-12BB-4B46-8583-E163846A49D1}"/>
    <dgm:cxn modelId="{680DDD0D-4F0D-402D-95FF-569A0AE29D88}" type="presOf" srcId="{10CD4447-00A0-41B3-A092-695BE94DB065}" destId="{8953FAED-BD03-43E4-8F6C-16BC21658B16}" srcOrd="0" destOrd="0" presId="urn:microsoft.com/office/officeart/2005/8/layout/vList5"/>
    <dgm:cxn modelId="{665CB514-8932-42EB-85AD-020217F12B65}" srcId="{6B9C4691-54F3-48BD-86B0-24B3EC659313}" destId="{5B04FF0D-AAEE-437D-9DD9-E5032EF725B0}" srcOrd="2" destOrd="0" parTransId="{EE3A38AF-C33F-4835-B3E6-9B9A92B793B3}" sibTransId="{B908154E-9355-4829-BE58-E9E7EA0B5A5A}"/>
    <dgm:cxn modelId="{1E7D6D1F-A0A0-40E2-A9A1-57E051F98BC7}" type="presOf" srcId="{2DBFE5AA-08CC-44D2-884A-492046F19327}" destId="{A23B39BF-A166-4D06-8016-E96AAFB1F8A0}" srcOrd="0" destOrd="1" presId="urn:microsoft.com/office/officeart/2005/8/layout/vList5"/>
    <dgm:cxn modelId="{A3B73E23-7C58-4D98-8B14-A3B14FAE8D02}" type="presOf" srcId="{6B9C4691-54F3-48BD-86B0-24B3EC659313}" destId="{45896DC2-F250-4BF9-8FC2-94629AB743F6}" srcOrd="0" destOrd="0" presId="urn:microsoft.com/office/officeart/2005/8/layout/vList5"/>
    <dgm:cxn modelId="{AE081728-6A73-4C1E-8ACC-7380C065071E}" type="presOf" srcId="{96CFD692-1779-48C8-BFE5-ABA866C29522}" destId="{40CBF127-7961-466F-93FE-D85F8012C0EC}" srcOrd="0" destOrd="0" presId="urn:microsoft.com/office/officeart/2005/8/layout/vList5"/>
    <dgm:cxn modelId="{B6C61E2C-2FCE-460D-925E-5900D73DE759}" type="presOf" srcId="{C48732A8-246F-4005-9C5C-B7D6D775F720}" destId="{9A7CC38A-C462-4A65-9F5C-46E2AF6814AB}" srcOrd="0" destOrd="0" presId="urn:microsoft.com/office/officeart/2005/8/layout/vList5"/>
    <dgm:cxn modelId="{C975302D-D040-4F65-9A6C-6D16A17B2DF4}" srcId="{03D9D50D-42D4-456C-AE93-83B48D51B848}" destId="{F3A12B5C-21F9-4BA8-B064-1803F019A786}" srcOrd="1" destOrd="0" parTransId="{17C717BA-3513-4144-A63F-19A8A41F665C}" sibTransId="{174F3F91-1D36-41C4-81DE-2A6AC27C2AE2}"/>
    <dgm:cxn modelId="{25D6772D-69D9-4E51-A1EA-31E66BD29773}" srcId="{8E4B706E-4428-4D93-A052-1E116CECF76F}" destId="{01D7624F-AC2B-4245-B1E1-99185EC4EAA6}" srcOrd="1" destOrd="0" parTransId="{FD328802-F8CB-45E3-B982-0297679D8546}" sibTransId="{E8AB3ECD-DCBE-4108-B673-C77CD0975C63}"/>
    <dgm:cxn modelId="{5B5FD52F-E10E-43CE-8AC6-E4A80615FE5D}" type="presOf" srcId="{01D7624F-AC2B-4245-B1E1-99185EC4EAA6}" destId="{8953FAED-BD03-43E4-8F6C-16BC21658B16}" srcOrd="0" destOrd="1" presId="urn:microsoft.com/office/officeart/2005/8/layout/vList5"/>
    <dgm:cxn modelId="{78652631-3E7C-4711-8BBB-C3F88DA82091}" srcId="{8E4B706E-4428-4D93-A052-1E116CECF76F}" destId="{10CD4447-00A0-41B3-A092-695BE94DB065}" srcOrd="0" destOrd="0" parTransId="{357821B0-97B8-4DD8-AE0D-BF29FA0D54C8}" sibTransId="{D4A6CD86-6F72-414F-9521-3B67243C8793}"/>
    <dgm:cxn modelId="{C48B2733-7F1C-460C-ABB2-D193A360E427}" type="presOf" srcId="{03D9D50D-42D4-456C-AE93-83B48D51B848}" destId="{89DC3FCA-38F0-4894-B1D4-E19D22F30E10}" srcOrd="0" destOrd="0" presId="urn:microsoft.com/office/officeart/2005/8/layout/vList5"/>
    <dgm:cxn modelId="{4B1F293B-0FD3-460B-BFD9-D9163342F10B}" srcId="{6B9C4691-54F3-48BD-86B0-24B3EC659313}" destId="{03D9D50D-42D4-456C-AE93-83B48D51B848}" srcOrd="0" destOrd="0" parTransId="{40DE7F6B-0A6C-4207-A706-E63BA08F9D53}" sibTransId="{417389F8-DF05-42DA-B34B-35BD475DE09A}"/>
    <dgm:cxn modelId="{1919375D-D368-4F11-8239-55FF161B528D}" type="presOf" srcId="{063ABA27-AB4E-4D14-B255-9C3D262270E2}" destId="{694A5CB4-31D3-4023-9888-C88465D7FC11}" srcOrd="0" destOrd="1" presId="urn:microsoft.com/office/officeart/2005/8/layout/vList5"/>
    <dgm:cxn modelId="{F4B87660-67CF-4EBB-9098-A967E45AF9B8}" srcId="{96CFD692-1779-48C8-BFE5-ABA866C29522}" destId="{D5FD5D01-F304-40BF-9F2E-7228A8176C39}" srcOrd="0" destOrd="0" parTransId="{0CC94E96-977A-4D03-8371-2D739C16DC3D}" sibTransId="{CB67A11B-9BED-4FA0-A39E-DD2C8742FF4C}"/>
    <dgm:cxn modelId="{81008960-61D7-45E6-B119-98EBF104568A}" srcId="{6B9C4691-54F3-48BD-86B0-24B3EC659313}" destId="{8E4B706E-4428-4D93-A052-1E116CECF76F}" srcOrd="1" destOrd="0" parTransId="{D299619B-83AD-404A-B934-35C374C2BE3B}" sibTransId="{B9C5F8E6-9C57-4DFB-9934-3CCDDF92F18D}"/>
    <dgm:cxn modelId="{0A3DEA60-CA05-4455-84A2-4FEA47479B0C}" srcId="{6B9C4691-54F3-48BD-86B0-24B3EC659313}" destId="{F673A80A-AB54-4982-A688-9BBBE1C0CE77}" srcOrd="3" destOrd="0" parTransId="{BC149689-C15A-4D7E-AD98-753774BEB2C0}" sibTransId="{83093D86-4A13-4B4D-94C3-D19832F9FA39}"/>
    <dgm:cxn modelId="{DCE35347-F2FA-452D-9AE8-9C3F6C81641C}" srcId="{B3BBF293-7F7A-41DE-B49C-A626EB17E810}" destId="{063ABA27-AB4E-4D14-B255-9C3D262270E2}" srcOrd="1" destOrd="0" parTransId="{3C76100C-2967-4C5D-AF78-A4310E731B4A}" sibTransId="{D3E97845-D3D7-4001-8462-269AE7B95CAB}"/>
    <dgm:cxn modelId="{5E3A1C68-8757-40D0-B610-88143123BFAB}" srcId="{05B34443-EBCB-448E-B0D4-EE6DECE62AB6}" destId="{D1D91A10-BFE0-463E-9FCE-F106C6348C45}" srcOrd="1" destOrd="0" parTransId="{3112976A-814B-4EC5-8E9E-B431A2A5E159}" sibTransId="{4AFA5F14-D6DB-4FEA-AFA2-4C8511FF5117}"/>
    <dgm:cxn modelId="{40949D72-EF45-4690-9E5B-853F3CBB9136}" srcId="{6B9C4691-54F3-48BD-86B0-24B3EC659313}" destId="{C3747238-980C-47AB-A9FA-D5EEA0DF23B1}" srcOrd="4" destOrd="0" parTransId="{90BCF1CB-CDC2-429F-8367-1F0A6EF450A4}" sibTransId="{03809EB3-7981-4654-A130-C8D14F7A1D19}"/>
    <dgm:cxn modelId="{830E4955-2967-4641-932C-92A3D4A6A2F6}" srcId="{C3747238-980C-47AB-A9FA-D5EEA0DF23B1}" destId="{4C17B698-5604-413F-B995-CD341AB5F643}" srcOrd="0" destOrd="0" parTransId="{5AB24DEA-C324-48BB-B5A4-E5BECE278BA5}" sibTransId="{F67A73B4-B622-479C-94F6-BA09A709901E}"/>
    <dgm:cxn modelId="{2A7C6378-B08E-45FC-AF65-870F370BEB18}" srcId="{C3747238-980C-47AB-A9FA-D5EEA0DF23B1}" destId="{2DBFE5AA-08CC-44D2-884A-492046F19327}" srcOrd="1" destOrd="0" parTransId="{6ABB16A9-46F5-4B2B-ADEB-8AE8E491B026}" sibTransId="{80609312-D624-4595-A539-4D98F207CCAE}"/>
    <dgm:cxn modelId="{4E5A837D-11FE-494B-B6DC-4ED0422C4CA1}" type="presOf" srcId="{E9BAA735-930B-4F74-B745-D9823A35E200}" destId="{9790ED24-8257-4E30-8CDC-8D0F3F46212A}" srcOrd="0" destOrd="0" presId="urn:microsoft.com/office/officeart/2005/8/layout/vList5"/>
    <dgm:cxn modelId="{9BF68E80-A466-4813-B166-A00B847BC33E}" type="presOf" srcId="{D5FD5D01-F304-40BF-9F2E-7228A8176C39}" destId="{47AE120E-7E50-43E1-97B7-974D22FB8FBD}" srcOrd="0" destOrd="0" presId="urn:microsoft.com/office/officeart/2005/8/layout/vList5"/>
    <dgm:cxn modelId="{EB04A183-7916-4C83-8B67-89FECCC7CE25}" srcId="{F673A80A-AB54-4982-A688-9BBBE1C0CE77}" destId="{5AE8D56E-245A-4B88-92A3-BADE0E51BD4F}" srcOrd="0" destOrd="0" parTransId="{6691E773-59AD-448B-AFFB-5517AE79F3B3}" sibTransId="{E9528655-D972-40CB-8DDA-711344DA2C4E}"/>
    <dgm:cxn modelId="{062EA484-38DE-49A5-B825-A278BFA18024}" type="presOf" srcId="{4C17B698-5604-413F-B995-CD341AB5F643}" destId="{A23B39BF-A166-4D06-8016-E96AAFB1F8A0}" srcOrd="0" destOrd="0" presId="urn:microsoft.com/office/officeart/2005/8/layout/vList5"/>
    <dgm:cxn modelId="{5E668192-E23D-4FA0-9057-C47715DA760A}" type="presOf" srcId="{F673A80A-AB54-4982-A688-9BBBE1C0CE77}" destId="{7D90150D-FE5A-4E81-BD98-2EC1FDE57C49}" srcOrd="0" destOrd="0" presId="urn:microsoft.com/office/officeart/2005/8/layout/vList5"/>
    <dgm:cxn modelId="{7105FD92-96E0-4526-8EA6-CC2A7D34C5B1}" type="presOf" srcId="{05B34443-EBCB-448E-B0D4-EE6DECE62AB6}" destId="{CEAD1B83-A3F8-484F-9F5D-5FA8BF8AA686}" srcOrd="0" destOrd="0" presId="urn:microsoft.com/office/officeart/2005/8/layout/vList5"/>
    <dgm:cxn modelId="{F0468B94-A1F3-48B4-BCEB-9E886EEB9F19}" type="presOf" srcId="{334AFB4A-8129-4CD0-9634-E9DDE94DFF20}" destId="{47AE120E-7E50-43E1-97B7-974D22FB8FBD}" srcOrd="0" destOrd="1" presId="urn:microsoft.com/office/officeart/2005/8/layout/vList5"/>
    <dgm:cxn modelId="{96673BAA-0DF4-4F97-86F2-23F976060AD1}" type="presOf" srcId="{5AE8D56E-245A-4B88-92A3-BADE0E51BD4F}" destId="{289CAD07-2F32-4EFE-8B3F-2BC96C351E80}" srcOrd="0" destOrd="0" presId="urn:microsoft.com/office/officeart/2005/8/layout/vList5"/>
    <dgm:cxn modelId="{ACCE7EB5-F957-43BB-9F55-4F1F321210DA}" type="presOf" srcId="{5B04FF0D-AAEE-437D-9DD9-E5032EF725B0}" destId="{9C0F6E1E-1616-4DEB-A0E7-7DCB74CD968A}" srcOrd="0" destOrd="0" presId="urn:microsoft.com/office/officeart/2005/8/layout/vList5"/>
    <dgm:cxn modelId="{AE44DEB6-2B22-4F10-8B2B-AB5C89E1CFAC}" type="presOf" srcId="{F3A12B5C-21F9-4BA8-B064-1803F019A786}" destId="{9A7CC38A-C462-4A65-9F5C-46E2AF6814AB}" srcOrd="0" destOrd="1" presId="urn:microsoft.com/office/officeart/2005/8/layout/vList5"/>
    <dgm:cxn modelId="{B00350BB-7B1A-4591-93E5-115EDAD3A9DE}" srcId="{6B9C4691-54F3-48BD-86B0-24B3EC659313}" destId="{05B34443-EBCB-448E-B0D4-EE6DECE62AB6}" srcOrd="5" destOrd="0" parTransId="{D47E692A-74C7-445F-9B38-9ECCA54040DE}" sibTransId="{36D92583-5010-448C-8DB8-D8D319A0F08E}"/>
    <dgm:cxn modelId="{0BED0AC1-BF06-4111-85A2-8101C10E5B7D}" srcId="{03D9D50D-42D4-456C-AE93-83B48D51B848}" destId="{C48732A8-246F-4005-9C5C-B7D6D775F720}" srcOrd="0" destOrd="0" parTransId="{E5D2D358-89B7-4C39-857C-CA716E1EE2AD}" sibTransId="{228E5DB0-5426-4A7D-BA89-644CD3A92252}"/>
    <dgm:cxn modelId="{5AE760C2-5959-40D6-85F1-E59CA687EADF}" srcId="{6B9C4691-54F3-48BD-86B0-24B3EC659313}" destId="{B3BBF293-7F7A-41DE-B49C-A626EB17E810}" srcOrd="7" destOrd="0" parTransId="{1D154CE8-62C4-45EA-B14B-270E72FB863A}" sibTransId="{99DFAA0A-1A14-4B70-B0ED-9755E2C63CB6}"/>
    <dgm:cxn modelId="{7AB76DC3-8086-43A8-B4DD-4F70B3A5154F}" srcId="{F673A80A-AB54-4982-A688-9BBBE1C0CE77}" destId="{2E8D1365-AAC8-483E-AA67-1BE584432688}" srcOrd="1" destOrd="0" parTransId="{464B7E3C-03BB-4C28-8306-77EFEFC04B89}" sibTransId="{0C67EB8F-A35A-4567-A5A6-C3534E2A4138}"/>
    <dgm:cxn modelId="{1DF105C6-53A1-459A-8E85-F4A5D7F8A129}" type="presOf" srcId="{E4D1FEC6-9BDA-48CB-A2CC-61E274B20CDF}" destId="{694A5CB4-31D3-4023-9888-C88465D7FC11}" srcOrd="0" destOrd="0" presId="urn:microsoft.com/office/officeart/2005/8/layout/vList5"/>
    <dgm:cxn modelId="{CEE15BD0-A479-438C-80CA-1B147EC94DDA}" srcId="{96CFD692-1779-48C8-BFE5-ABA866C29522}" destId="{334AFB4A-8129-4CD0-9634-E9DDE94DFF20}" srcOrd="1" destOrd="0" parTransId="{3FB1C493-7160-4E5E-8AC9-F916B294049D}" sibTransId="{7A5DB3A5-D915-4FB7-B804-3070FB29EFA7}"/>
    <dgm:cxn modelId="{A3C1AFD2-9776-4310-91C7-39730B3EFDB1}" type="presOf" srcId="{C3747238-980C-47AB-A9FA-D5EEA0DF23B1}" destId="{58045ED2-72D0-48D0-ACF3-858B1864DA41}" srcOrd="0" destOrd="0" presId="urn:microsoft.com/office/officeart/2005/8/layout/vList5"/>
    <dgm:cxn modelId="{A512C9D4-CB46-48D1-936D-D917900CE815}" type="presOf" srcId="{B3BBF293-7F7A-41DE-B49C-A626EB17E810}" destId="{4E2C2C9A-E4B2-4061-8071-BBFE3FD3F1FF}" srcOrd="0" destOrd="0" presId="urn:microsoft.com/office/officeart/2005/8/layout/vList5"/>
    <dgm:cxn modelId="{1728F1D4-5A9E-4702-88CB-E8A0721DDB1F}" srcId="{05B34443-EBCB-448E-B0D4-EE6DECE62AB6}" destId="{E9BAA735-930B-4F74-B745-D9823A35E200}" srcOrd="0" destOrd="0" parTransId="{1A280EDE-235C-41F0-9AE2-DAC24BC6038B}" sibTransId="{2B4C35E9-FDC8-42CB-B030-F87636001A5A}"/>
    <dgm:cxn modelId="{BDAABCDD-F00E-4694-B09C-4E6522C1CA8F}" type="presOf" srcId="{8E4B706E-4428-4D93-A052-1E116CECF76F}" destId="{D3AF6257-DC94-42BE-95FC-A60901C69C21}" srcOrd="0" destOrd="0" presId="urn:microsoft.com/office/officeart/2005/8/layout/vList5"/>
    <dgm:cxn modelId="{0EA788DE-1BFC-4500-99B8-DCA6E7206B6C}" srcId="{5B04FF0D-AAEE-437D-9DD9-E5032EF725B0}" destId="{38C631C3-782D-4161-A1B5-08CD72D5FDF9}" srcOrd="0" destOrd="0" parTransId="{471650B3-9C81-4BE4-9B1A-5B673D8D1CBB}" sibTransId="{E8942528-DA44-453B-BDD2-BEA830F5C44A}"/>
    <dgm:cxn modelId="{FDF77EE0-935F-40DB-A4DD-67A6CB1B78E8}" srcId="{6B9C4691-54F3-48BD-86B0-24B3EC659313}" destId="{96CFD692-1779-48C8-BFE5-ABA866C29522}" srcOrd="6" destOrd="0" parTransId="{2B2F52B3-4C4D-41A9-98C3-58763BD1EBA6}" sibTransId="{9310578C-3EDA-4E30-999C-DAB4BE3999BA}"/>
    <dgm:cxn modelId="{1336D9E5-4D70-4722-A74C-9C8338D3539A}" type="presOf" srcId="{2E8D1365-AAC8-483E-AA67-1BE584432688}" destId="{289CAD07-2F32-4EFE-8B3F-2BC96C351E80}" srcOrd="0" destOrd="1" presId="urn:microsoft.com/office/officeart/2005/8/layout/vList5"/>
    <dgm:cxn modelId="{CC7A73E8-D39F-45B1-8324-6D8DACA1B7DD}" srcId="{B3BBF293-7F7A-41DE-B49C-A626EB17E810}" destId="{E4D1FEC6-9BDA-48CB-A2CC-61E274B20CDF}" srcOrd="0" destOrd="0" parTransId="{F2EC9800-E745-4F8E-BA07-7C9A657C24A8}" sibTransId="{2AB0CD4E-E74F-4C1A-AFCE-AA7F30179E1D}"/>
    <dgm:cxn modelId="{0186D2F8-F8E3-4A32-A3BC-FBC6295EA0A9}" type="presOf" srcId="{38C631C3-782D-4161-A1B5-08CD72D5FDF9}" destId="{29B9741D-5E1B-4435-9519-B9D70ABEC8AB}" srcOrd="0" destOrd="0" presId="urn:microsoft.com/office/officeart/2005/8/layout/vList5"/>
    <dgm:cxn modelId="{C0F6A6FF-9512-4FF2-A051-2BC3078F4771}" type="presOf" srcId="{D1D91A10-BFE0-463E-9FCE-F106C6348C45}" destId="{9790ED24-8257-4E30-8CDC-8D0F3F46212A}" srcOrd="0" destOrd="1" presId="urn:microsoft.com/office/officeart/2005/8/layout/vList5"/>
    <dgm:cxn modelId="{585A6F04-0635-49B9-9F43-8F82C3DBB372}" type="presParOf" srcId="{45896DC2-F250-4BF9-8FC2-94629AB743F6}" destId="{D583613A-5EAC-4E61-97D7-1927169C8242}" srcOrd="0" destOrd="0" presId="urn:microsoft.com/office/officeart/2005/8/layout/vList5"/>
    <dgm:cxn modelId="{0E03DC1B-12B0-491D-8185-06F5D24E46E5}" type="presParOf" srcId="{D583613A-5EAC-4E61-97D7-1927169C8242}" destId="{89DC3FCA-38F0-4894-B1D4-E19D22F30E10}" srcOrd="0" destOrd="0" presId="urn:microsoft.com/office/officeart/2005/8/layout/vList5"/>
    <dgm:cxn modelId="{7C78AD79-E13B-4A45-AE6D-7F38E853BB3C}" type="presParOf" srcId="{D583613A-5EAC-4E61-97D7-1927169C8242}" destId="{9A7CC38A-C462-4A65-9F5C-46E2AF6814AB}" srcOrd="1" destOrd="0" presId="urn:microsoft.com/office/officeart/2005/8/layout/vList5"/>
    <dgm:cxn modelId="{AD86CAE4-7E60-4AF5-9E3C-A68DBC107FF2}" type="presParOf" srcId="{45896DC2-F250-4BF9-8FC2-94629AB743F6}" destId="{2C090060-A4F5-45FE-B89E-D86ABCD62914}" srcOrd="1" destOrd="0" presId="urn:microsoft.com/office/officeart/2005/8/layout/vList5"/>
    <dgm:cxn modelId="{A99C0E7B-D13B-4065-ABB2-BBD13AF17E58}" type="presParOf" srcId="{45896DC2-F250-4BF9-8FC2-94629AB743F6}" destId="{F32A59FA-31AE-45E4-BE48-CF6A5E5C5EA1}" srcOrd="2" destOrd="0" presId="urn:microsoft.com/office/officeart/2005/8/layout/vList5"/>
    <dgm:cxn modelId="{F3B3CC92-6D4E-42E4-AC06-E8518C56CAC6}" type="presParOf" srcId="{F32A59FA-31AE-45E4-BE48-CF6A5E5C5EA1}" destId="{D3AF6257-DC94-42BE-95FC-A60901C69C21}" srcOrd="0" destOrd="0" presId="urn:microsoft.com/office/officeart/2005/8/layout/vList5"/>
    <dgm:cxn modelId="{00D2E725-2D4B-47EC-B2D9-5D43293E96F3}" type="presParOf" srcId="{F32A59FA-31AE-45E4-BE48-CF6A5E5C5EA1}" destId="{8953FAED-BD03-43E4-8F6C-16BC21658B16}" srcOrd="1" destOrd="0" presId="urn:microsoft.com/office/officeart/2005/8/layout/vList5"/>
    <dgm:cxn modelId="{86A51872-AD80-40DA-9469-244988329B62}" type="presParOf" srcId="{45896DC2-F250-4BF9-8FC2-94629AB743F6}" destId="{17535A6A-98C6-4B82-885B-636A6917F336}" srcOrd="3" destOrd="0" presId="urn:microsoft.com/office/officeart/2005/8/layout/vList5"/>
    <dgm:cxn modelId="{AB7B5D9E-7D28-40F7-9DC4-AA341037D30C}" type="presParOf" srcId="{45896DC2-F250-4BF9-8FC2-94629AB743F6}" destId="{80654A9E-C27F-4614-851C-FBA576ABFAC1}" srcOrd="4" destOrd="0" presId="urn:microsoft.com/office/officeart/2005/8/layout/vList5"/>
    <dgm:cxn modelId="{EE319653-66B8-4321-9E8E-CCD8F9F3FAB6}" type="presParOf" srcId="{80654A9E-C27F-4614-851C-FBA576ABFAC1}" destId="{9C0F6E1E-1616-4DEB-A0E7-7DCB74CD968A}" srcOrd="0" destOrd="0" presId="urn:microsoft.com/office/officeart/2005/8/layout/vList5"/>
    <dgm:cxn modelId="{C68E9826-4D3A-4202-99BE-72129DA041A4}" type="presParOf" srcId="{80654A9E-C27F-4614-851C-FBA576ABFAC1}" destId="{29B9741D-5E1B-4435-9519-B9D70ABEC8AB}" srcOrd="1" destOrd="0" presId="urn:microsoft.com/office/officeart/2005/8/layout/vList5"/>
    <dgm:cxn modelId="{5F10F5D9-AF2C-463E-B673-BD8FACB1C426}" type="presParOf" srcId="{45896DC2-F250-4BF9-8FC2-94629AB743F6}" destId="{BCA04E3F-58BD-461C-95D1-642BF62AD692}" srcOrd="5" destOrd="0" presId="urn:microsoft.com/office/officeart/2005/8/layout/vList5"/>
    <dgm:cxn modelId="{A048430F-DF30-473A-A25F-AB0CBC37EE39}" type="presParOf" srcId="{45896DC2-F250-4BF9-8FC2-94629AB743F6}" destId="{FC7B8ACC-8880-477E-8A1E-3FAE3414C08E}" srcOrd="6" destOrd="0" presId="urn:microsoft.com/office/officeart/2005/8/layout/vList5"/>
    <dgm:cxn modelId="{D55C5AF1-C848-4B27-8CB4-BB017DACFE29}" type="presParOf" srcId="{FC7B8ACC-8880-477E-8A1E-3FAE3414C08E}" destId="{7D90150D-FE5A-4E81-BD98-2EC1FDE57C49}" srcOrd="0" destOrd="0" presId="urn:microsoft.com/office/officeart/2005/8/layout/vList5"/>
    <dgm:cxn modelId="{69548101-2288-45BB-9BDD-4926FE771367}" type="presParOf" srcId="{FC7B8ACC-8880-477E-8A1E-3FAE3414C08E}" destId="{289CAD07-2F32-4EFE-8B3F-2BC96C351E80}" srcOrd="1" destOrd="0" presId="urn:microsoft.com/office/officeart/2005/8/layout/vList5"/>
    <dgm:cxn modelId="{8D7E07D5-2240-4DCF-90A4-275DCE44380D}" type="presParOf" srcId="{45896DC2-F250-4BF9-8FC2-94629AB743F6}" destId="{71980AD7-A64D-4367-AF32-88B1B020A64A}" srcOrd="7" destOrd="0" presId="urn:microsoft.com/office/officeart/2005/8/layout/vList5"/>
    <dgm:cxn modelId="{3F514D39-AC94-479C-9D2B-25C392894B26}" type="presParOf" srcId="{45896DC2-F250-4BF9-8FC2-94629AB743F6}" destId="{A88B0A1B-B139-40CE-BE36-0410FEFE6D5D}" srcOrd="8" destOrd="0" presId="urn:microsoft.com/office/officeart/2005/8/layout/vList5"/>
    <dgm:cxn modelId="{FFF097FA-E6E9-4B50-9B2E-1A2116B79FE4}" type="presParOf" srcId="{A88B0A1B-B139-40CE-BE36-0410FEFE6D5D}" destId="{58045ED2-72D0-48D0-ACF3-858B1864DA41}" srcOrd="0" destOrd="0" presId="urn:microsoft.com/office/officeart/2005/8/layout/vList5"/>
    <dgm:cxn modelId="{4763CE79-7EB8-4475-AF62-08778C4BBD87}" type="presParOf" srcId="{A88B0A1B-B139-40CE-BE36-0410FEFE6D5D}" destId="{A23B39BF-A166-4D06-8016-E96AAFB1F8A0}" srcOrd="1" destOrd="0" presId="urn:microsoft.com/office/officeart/2005/8/layout/vList5"/>
    <dgm:cxn modelId="{00FCF2F7-E1AA-4B22-B8DF-E76DD0B6BB12}" type="presParOf" srcId="{45896DC2-F250-4BF9-8FC2-94629AB743F6}" destId="{A9646B93-1C24-4E98-8C2A-E174FCB24808}" srcOrd="9" destOrd="0" presId="urn:microsoft.com/office/officeart/2005/8/layout/vList5"/>
    <dgm:cxn modelId="{474485B7-EAE7-402F-8CED-03EAF5A3B40A}" type="presParOf" srcId="{45896DC2-F250-4BF9-8FC2-94629AB743F6}" destId="{1635AB88-4D3E-4E7A-88C6-EC2D591BEF83}" srcOrd="10" destOrd="0" presId="urn:microsoft.com/office/officeart/2005/8/layout/vList5"/>
    <dgm:cxn modelId="{9E921F0B-2648-46F3-A1CE-6F755DB3B4BA}" type="presParOf" srcId="{1635AB88-4D3E-4E7A-88C6-EC2D591BEF83}" destId="{CEAD1B83-A3F8-484F-9F5D-5FA8BF8AA686}" srcOrd="0" destOrd="0" presId="urn:microsoft.com/office/officeart/2005/8/layout/vList5"/>
    <dgm:cxn modelId="{F84CA1E4-A21E-4D3A-B187-7078BC482A6F}" type="presParOf" srcId="{1635AB88-4D3E-4E7A-88C6-EC2D591BEF83}" destId="{9790ED24-8257-4E30-8CDC-8D0F3F46212A}" srcOrd="1" destOrd="0" presId="urn:microsoft.com/office/officeart/2005/8/layout/vList5"/>
    <dgm:cxn modelId="{780E207F-C96D-4A90-AE6B-C9BCFC12302A}" type="presParOf" srcId="{45896DC2-F250-4BF9-8FC2-94629AB743F6}" destId="{C408F006-49DA-4759-9052-B68C1967A588}" srcOrd="11" destOrd="0" presId="urn:microsoft.com/office/officeart/2005/8/layout/vList5"/>
    <dgm:cxn modelId="{B39C252A-5347-4B62-B272-02EAC0BA23B7}" type="presParOf" srcId="{45896DC2-F250-4BF9-8FC2-94629AB743F6}" destId="{E8409E4D-20F5-4742-98E9-C64183F9680E}" srcOrd="12" destOrd="0" presId="urn:microsoft.com/office/officeart/2005/8/layout/vList5"/>
    <dgm:cxn modelId="{3BA8558C-6D9E-4037-BA9D-788E2A3E9B67}" type="presParOf" srcId="{E8409E4D-20F5-4742-98E9-C64183F9680E}" destId="{40CBF127-7961-466F-93FE-D85F8012C0EC}" srcOrd="0" destOrd="0" presId="urn:microsoft.com/office/officeart/2005/8/layout/vList5"/>
    <dgm:cxn modelId="{EF8FD061-C3FC-430A-9E0F-334343113029}" type="presParOf" srcId="{E8409E4D-20F5-4742-98E9-C64183F9680E}" destId="{47AE120E-7E50-43E1-97B7-974D22FB8FBD}" srcOrd="1" destOrd="0" presId="urn:microsoft.com/office/officeart/2005/8/layout/vList5"/>
    <dgm:cxn modelId="{391E650D-9333-482D-98B4-FA733B60CD78}" type="presParOf" srcId="{45896DC2-F250-4BF9-8FC2-94629AB743F6}" destId="{FB4FA755-FBA4-4C66-8465-92D2EE8828A0}" srcOrd="13" destOrd="0" presId="urn:microsoft.com/office/officeart/2005/8/layout/vList5"/>
    <dgm:cxn modelId="{E91C3D12-DB09-4C0A-BF59-C8B864BEF074}" type="presParOf" srcId="{45896DC2-F250-4BF9-8FC2-94629AB743F6}" destId="{13FFD177-CE00-48AF-B2AB-DC58EF71B572}" srcOrd="14" destOrd="0" presId="urn:microsoft.com/office/officeart/2005/8/layout/vList5"/>
    <dgm:cxn modelId="{83E3E608-8A4A-4DB4-84F0-F162CB856914}" type="presParOf" srcId="{13FFD177-CE00-48AF-B2AB-DC58EF71B572}" destId="{4E2C2C9A-E4B2-4061-8071-BBFE3FD3F1FF}" srcOrd="0" destOrd="0" presId="urn:microsoft.com/office/officeart/2005/8/layout/vList5"/>
    <dgm:cxn modelId="{063551E6-D837-4E17-B2FC-F795A7D96E45}" type="presParOf" srcId="{13FFD177-CE00-48AF-B2AB-DC58EF71B572}" destId="{694A5CB4-31D3-4023-9888-C88465D7FC1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99D4747-98B3-4EC4-B951-C263F767F2F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3243C0F5-D842-4C29-98BE-28F39556FAF7}">
      <dgm:prSet/>
      <dgm:spPr/>
      <dgm:t>
        <a:bodyPr/>
        <a:lstStyle/>
        <a:p>
          <a:pPr>
            <a:lnSpc>
              <a:spcPct val="100000"/>
            </a:lnSpc>
          </a:pPr>
          <a:r>
            <a:rPr lang="en-US" b="1" i="0"/>
            <a:t>Selection of Proper Model for Academic Performance Prediction</a:t>
          </a:r>
          <a:endParaRPr lang="en-US"/>
        </a:p>
      </dgm:t>
    </dgm:pt>
    <dgm:pt modelId="{82C967B4-0FB2-44B9-B09B-953809531DE5}" type="parTrans" cxnId="{1156B7BE-3D9C-4FDF-B56C-97AB6E302017}">
      <dgm:prSet/>
      <dgm:spPr/>
      <dgm:t>
        <a:bodyPr/>
        <a:lstStyle/>
        <a:p>
          <a:endParaRPr lang="en-US"/>
        </a:p>
      </dgm:t>
    </dgm:pt>
    <dgm:pt modelId="{8B4347AC-C80A-4008-A5AF-C140D150B074}" type="sibTrans" cxnId="{1156B7BE-3D9C-4FDF-B56C-97AB6E302017}">
      <dgm:prSet/>
      <dgm:spPr/>
      <dgm:t>
        <a:bodyPr/>
        <a:lstStyle/>
        <a:p>
          <a:endParaRPr lang="en-US"/>
        </a:p>
      </dgm:t>
    </dgm:pt>
    <dgm:pt modelId="{864DB4DF-84A1-4A01-A12E-91BFB5C3CA01}">
      <dgm:prSet/>
      <dgm:spPr/>
      <dgm:t>
        <a:bodyPr/>
        <a:lstStyle/>
        <a:p>
          <a:pPr>
            <a:lnSpc>
              <a:spcPct val="100000"/>
            </a:lnSpc>
          </a:pPr>
          <a:r>
            <a:rPr lang="en-US" b="1" i="0"/>
            <a:t>Linear Regression:</a:t>
          </a:r>
          <a:r>
            <a:rPr lang="en-US" b="0" i="0"/>
            <a:t> An MSE of 7.45 indicates some prediction errors, and an R² of 0.70 means the model explains 70% of the variance in the target variable, suggesting a relatively good fit. </a:t>
          </a:r>
          <a:endParaRPr lang="en-US"/>
        </a:p>
      </dgm:t>
    </dgm:pt>
    <dgm:pt modelId="{744F19D9-6A68-41AE-A186-1554A977F578}" type="parTrans" cxnId="{C1274075-938A-4100-8A85-D80516A16A09}">
      <dgm:prSet/>
      <dgm:spPr/>
      <dgm:t>
        <a:bodyPr/>
        <a:lstStyle/>
        <a:p>
          <a:endParaRPr lang="en-US"/>
        </a:p>
      </dgm:t>
    </dgm:pt>
    <dgm:pt modelId="{8BC6623C-8D8A-4EAB-9F56-30FA7D8111CA}" type="sibTrans" cxnId="{C1274075-938A-4100-8A85-D80516A16A09}">
      <dgm:prSet/>
      <dgm:spPr/>
      <dgm:t>
        <a:bodyPr/>
        <a:lstStyle/>
        <a:p>
          <a:endParaRPr lang="en-US"/>
        </a:p>
      </dgm:t>
    </dgm:pt>
    <dgm:pt modelId="{097A03CE-53A0-47C3-B989-A14B1B0B5784}">
      <dgm:prSet/>
      <dgm:spPr/>
      <dgm:t>
        <a:bodyPr/>
        <a:lstStyle/>
        <a:p>
          <a:pPr>
            <a:lnSpc>
              <a:spcPct val="100000"/>
            </a:lnSpc>
          </a:pPr>
          <a:r>
            <a:rPr lang="en-US" b="1" i="0"/>
            <a:t>Random Forest:</a:t>
          </a:r>
          <a:r>
            <a:rPr lang="en-US" b="0" i="0"/>
            <a:t> With a much lower MSE of 1.19, it has significantly smaller prediction errors, and an R² of 0.95 indicates the model explains 95% of the variance, demonstrating a superior fit and higher accuracy compared to the linear regression model.</a:t>
          </a:r>
          <a:endParaRPr lang="en-US"/>
        </a:p>
      </dgm:t>
    </dgm:pt>
    <dgm:pt modelId="{5CA4DFDD-6AA4-4663-879C-20A316C9C20C}" type="parTrans" cxnId="{1ADDA6E4-A2BF-4931-942C-38C99504C775}">
      <dgm:prSet/>
      <dgm:spPr/>
      <dgm:t>
        <a:bodyPr/>
        <a:lstStyle/>
        <a:p>
          <a:endParaRPr lang="en-US"/>
        </a:p>
      </dgm:t>
    </dgm:pt>
    <dgm:pt modelId="{21A846CF-2EB6-48BD-83FF-A0251E633CBA}" type="sibTrans" cxnId="{1ADDA6E4-A2BF-4931-942C-38C99504C775}">
      <dgm:prSet/>
      <dgm:spPr/>
      <dgm:t>
        <a:bodyPr/>
        <a:lstStyle/>
        <a:p>
          <a:endParaRPr lang="en-US"/>
        </a:p>
      </dgm:t>
    </dgm:pt>
    <dgm:pt modelId="{EC86DEBA-1D64-45B8-87AC-5AE6C6C16809}" type="pres">
      <dgm:prSet presAssocID="{C99D4747-98B3-4EC4-B951-C263F767F2FC}" presName="root" presStyleCnt="0">
        <dgm:presLayoutVars>
          <dgm:dir/>
          <dgm:resizeHandles val="exact"/>
        </dgm:presLayoutVars>
      </dgm:prSet>
      <dgm:spPr/>
    </dgm:pt>
    <dgm:pt modelId="{3207065D-4241-4DAB-A0E4-59850982EC80}" type="pres">
      <dgm:prSet presAssocID="{3243C0F5-D842-4C29-98BE-28F39556FAF7}" presName="compNode" presStyleCnt="0"/>
      <dgm:spPr/>
    </dgm:pt>
    <dgm:pt modelId="{1391CB11-CDF8-42F0-8C1D-25CA87B84902}" type="pres">
      <dgm:prSet presAssocID="{3243C0F5-D842-4C29-98BE-28F39556FAF7}" presName="bgRect" presStyleLbl="bgShp" presStyleIdx="0" presStyleCnt="3"/>
      <dgm:spPr/>
    </dgm:pt>
    <dgm:pt modelId="{768CB605-6573-49B3-B8BC-AB8C587E5FBA}" type="pres">
      <dgm:prSet presAssocID="{3243C0F5-D842-4C29-98BE-28F39556FAF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C0D11FB5-C225-489E-98F2-F47E1DF19345}" type="pres">
      <dgm:prSet presAssocID="{3243C0F5-D842-4C29-98BE-28F39556FAF7}" presName="spaceRect" presStyleCnt="0"/>
      <dgm:spPr/>
    </dgm:pt>
    <dgm:pt modelId="{10BBC324-7011-4F2F-8205-714227C60486}" type="pres">
      <dgm:prSet presAssocID="{3243C0F5-D842-4C29-98BE-28F39556FAF7}" presName="parTx" presStyleLbl="revTx" presStyleIdx="0" presStyleCnt="3">
        <dgm:presLayoutVars>
          <dgm:chMax val="0"/>
          <dgm:chPref val="0"/>
        </dgm:presLayoutVars>
      </dgm:prSet>
      <dgm:spPr/>
    </dgm:pt>
    <dgm:pt modelId="{AB1F1546-18A6-4409-8E66-7FBE4DF019B0}" type="pres">
      <dgm:prSet presAssocID="{8B4347AC-C80A-4008-A5AF-C140D150B074}" presName="sibTrans" presStyleCnt="0"/>
      <dgm:spPr/>
    </dgm:pt>
    <dgm:pt modelId="{79CEC76B-C539-4BAC-A75D-E189C02FD51F}" type="pres">
      <dgm:prSet presAssocID="{864DB4DF-84A1-4A01-A12E-91BFB5C3CA01}" presName="compNode" presStyleCnt="0"/>
      <dgm:spPr/>
    </dgm:pt>
    <dgm:pt modelId="{D615C360-31A7-4DB7-A9CF-621F113EF360}" type="pres">
      <dgm:prSet presAssocID="{864DB4DF-84A1-4A01-A12E-91BFB5C3CA01}" presName="bgRect" presStyleLbl="bgShp" presStyleIdx="1" presStyleCnt="3"/>
      <dgm:spPr/>
    </dgm:pt>
    <dgm:pt modelId="{97678EAD-7945-4DE9-A58A-E57F4DAE07CF}" type="pres">
      <dgm:prSet presAssocID="{864DB4DF-84A1-4A01-A12E-91BFB5C3CA0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athematics"/>
        </a:ext>
      </dgm:extLst>
    </dgm:pt>
    <dgm:pt modelId="{4D88B5B3-67E4-48C3-A6B3-DCAA99855CFE}" type="pres">
      <dgm:prSet presAssocID="{864DB4DF-84A1-4A01-A12E-91BFB5C3CA01}" presName="spaceRect" presStyleCnt="0"/>
      <dgm:spPr/>
    </dgm:pt>
    <dgm:pt modelId="{850E7E99-0ED1-4FE7-966C-E7051C430166}" type="pres">
      <dgm:prSet presAssocID="{864DB4DF-84A1-4A01-A12E-91BFB5C3CA01}" presName="parTx" presStyleLbl="revTx" presStyleIdx="1" presStyleCnt="3">
        <dgm:presLayoutVars>
          <dgm:chMax val="0"/>
          <dgm:chPref val="0"/>
        </dgm:presLayoutVars>
      </dgm:prSet>
      <dgm:spPr/>
    </dgm:pt>
    <dgm:pt modelId="{90586A58-34DF-4EF7-A896-26BEA42B7558}" type="pres">
      <dgm:prSet presAssocID="{8BC6623C-8D8A-4EAB-9F56-30FA7D8111CA}" presName="sibTrans" presStyleCnt="0"/>
      <dgm:spPr/>
    </dgm:pt>
    <dgm:pt modelId="{89078C4F-AFF6-44FF-81A8-1C79DDBBE832}" type="pres">
      <dgm:prSet presAssocID="{097A03CE-53A0-47C3-B989-A14B1B0B5784}" presName="compNode" presStyleCnt="0"/>
      <dgm:spPr/>
    </dgm:pt>
    <dgm:pt modelId="{B8265023-A6E6-4139-B88E-4895078E5D04}" type="pres">
      <dgm:prSet presAssocID="{097A03CE-53A0-47C3-B989-A14B1B0B5784}" presName="bgRect" presStyleLbl="bgShp" presStyleIdx="2" presStyleCnt="3"/>
      <dgm:spPr/>
    </dgm:pt>
    <dgm:pt modelId="{0F1BFCC9-8DE8-4FA3-9784-38D363790AC6}" type="pres">
      <dgm:prSet presAssocID="{097A03CE-53A0-47C3-B989-A14B1B0B578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orest scene"/>
        </a:ext>
      </dgm:extLst>
    </dgm:pt>
    <dgm:pt modelId="{A186A067-7BA6-4327-B950-567723ACDAD4}" type="pres">
      <dgm:prSet presAssocID="{097A03CE-53A0-47C3-B989-A14B1B0B5784}" presName="spaceRect" presStyleCnt="0"/>
      <dgm:spPr/>
    </dgm:pt>
    <dgm:pt modelId="{8DB27F6E-9EA6-41B8-BC49-FBCFB25D1887}" type="pres">
      <dgm:prSet presAssocID="{097A03CE-53A0-47C3-B989-A14B1B0B5784}" presName="parTx" presStyleLbl="revTx" presStyleIdx="2" presStyleCnt="3">
        <dgm:presLayoutVars>
          <dgm:chMax val="0"/>
          <dgm:chPref val="0"/>
        </dgm:presLayoutVars>
      </dgm:prSet>
      <dgm:spPr/>
    </dgm:pt>
  </dgm:ptLst>
  <dgm:cxnLst>
    <dgm:cxn modelId="{B095F35C-241D-4E51-9135-B3E2763D49A2}" type="presOf" srcId="{C99D4747-98B3-4EC4-B951-C263F767F2FC}" destId="{EC86DEBA-1D64-45B8-87AC-5AE6C6C16809}" srcOrd="0" destOrd="0" presId="urn:microsoft.com/office/officeart/2018/2/layout/IconVerticalSolidList"/>
    <dgm:cxn modelId="{321F8252-E56D-4E08-B183-BF053D61CAC9}" type="presOf" srcId="{864DB4DF-84A1-4A01-A12E-91BFB5C3CA01}" destId="{850E7E99-0ED1-4FE7-966C-E7051C430166}" srcOrd="0" destOrd="0" presId="urn:microsoft.com/office/officeart/2018/2/layout/IconVerticalSolidList"/>
    <dgm:cxn modelId="{C1274075-938A-4100-8A85-D80516A16A09}" srcId="{C99D4747-98B3-4EC4-B951-C263F767F2FC}" destId="{864DB4DF-84A1-4A01-A12E-91BFB5C3CA01}" srcOrd="1" destOrd="0" parTransId="{744F19D9-6A68-41AE-A186-1554A977F578}" sibTransId="{8BC6623C-8D8A-4EAB-9F56-30FA7D8111CA}"/>
    <dgm:cxn modelId="{67D1C294-AF2E-41D1-9D8F-A9E88167D069}" type="presOf" srcId="{3243C0F5-D842-4C29-98BE-28F39556FAF7}" destId="{10BBC324-7011-4F2F-8205-714227C60486}" srcOrd="0" destOrd="0" presId="urn:microsoft.com/office/officeart/2018/2/layout/IconVerticalSolidList"/>
    <dgm:cxn modelId="{1156B7BE-3D9C-4FDF-B56C-97AB6E302017}" srcId="{C99D4747-98B3-4EC4-B951-C263F767F2FC}" destId="{3243C0F5-D842-4C29-98BE-28F39556FAF7}" srcOrd="0" destOrd="0" parTransId="{82C967B4-0FB2-44B9-B09B-953809531DE5}" sibTransId="{8B4347AC-C80A-4008-A5AF-C140D150B074}"/>
    <dgm:cxn modelId="{4897DCC1-A9DA-4C11-B5DE-361DEB15F65D}" type="presOf" srcId="{097A03CE-53A0-47C3-B989-A14B1B0B5784}" destId="{8DB27F6E-9EA6-41B8-BC49-FBCFB25D1887}" srcOrd="0" destOrd="0" presId="urn:microsoft.com/office/officeart/2018/2/layout/IconVerticalSolidList"/>
    <dgm:cxn modelId="{1ADDA6E4-A2BF-4931-942C-38C99504C775}" srcId="{C99D4747-98B3-4EC4-B951-C263F767F2FC}" destId="{097A03CE-53A0-47C3-B989-A14B1B0B5784}" srcOrd="2" destOrd="0" parTransId="{5CA4DFDD-6AA4-4663-879C-20A316C9C20C}" sibTransId="{21A846CF-2EB6-48BD-83FF-A0251E633CBA}"/>
    <dgm:cxn modelId="{A2080631-86D6-4AD6-A850-680DE7B5FAF0}" type="presParOf" srcId="{EC86DEBA-1D64-45B8-87AC-5AE6C6C16809}" destId="{3207065D-4241-4DAB-A0E4-59850982EC80}" srcOrd="0" destOrd="0" presId="urn:microsoft.com/office/officeart/2018/2/layout/IconVerticalSolidList"/>
    <dgm:cxn modelId="{149F86CF-B339-4A29-8561-044C9D5ACBE8}" type="presParOf" srcId="{3207065D-4241-4DAB-A0E4-59850982EC80}" destId="{1391CB11-CDF8-42F0-8C1D-25CA87B84902}" srcOrd="0" destOrd="0" presId="urn:microsoft.com/office/officeart/2018/2/layout/IconVerticalSolidList"/>
    <dgm:cxn modelId="{CC5051EB-2949-436B-8B7C-77E31236A798}" type="presParOf" srcId="{3207065D-4241-4DAB-A0E4-59850982EC80}" destId="{768CB605-6573-49B3-B8BC-AB8C587E5FBA}" srcOrd="1" destOrd="0" presId="urn:microsoft.com/office/officeart/2018/2/layout/IconVerticalSolidList"/>
    <dgm:cxn modelId="{E6277D27-DCB1-41B6-9775-EA05E50FE0AB}" type="presParOf" srcId="{3207065D-4241-4DAB-A0E4-59850982EC80}" destId="{C0D11FB5-C225-489E-98F2-F47E1DF19345}" srcOrd="2" destOrd="0" presId="urn:microsoft.com/office/officeart/2018/2/layout/IconVerticalSolidList"/>
    <dgm:cxn modelId="{A242B7C0-ECC1-4F0F-ACF4-4DD071768171}" type="presParOf" srcId="{3207065D-4241-4DAB-A0E4-59850982EC80}" destId="{10BBC324-7011-4F2F-8205-714227C60486}" srcOrd="3" destOrd="0" presId="urn:microsoft.com/office/officeart/2018/2/layout/IconVerticalSolidList"/>
    <dgm:cxn modelId="{97116A41-18EC-4182-935A-21D34F6B0BDF}" type="presParOf" srcId="{EC86DEBA-1D64-45B8-87AC-5AE6C6C16809}" destId="{AB1F1546-18A6-4409-8E66-7FBE4DF019B0}" srcOrd="1" destOrd="0" presId="urn:microsoft.com/office/officeart/2018/2/layout/IconVerticalSolidList"/>
    <dgm:cxn modelId="{5A12458E-EA0D-40AF-9C59-055B5A26099C}" type="presParOf" srcId="{EC86DEBA-1D64-45B8-87AC-5AE6C6C16809}" destId="{79CEC76B-C539-4BAC-A75D-E189C02FD51F}" srcOrd="2" destOrd="0" presId="urn:microsoft.com/office/officeart/2018/2/layout/IconVerticalSolidList"/>
    <dgm:cxn modelId="{ED18CEA0-2EED-4905-8482-571ED21FB286}" type="presParOf" srcId="{79CEC76B-C539-4BAC-A75D-E189C02FD51F}" destId="{D615C360-31A7-4DB7-A9CF-621F113EF360}" srcOrd="0" destOrd="0" presId="urn:microsoft.com/office/officeart/2018/2/layout/IconVerticalSolidList"/>
    <dgm:cxn modelId="{7C5B9986-8B4D-4D47-8D71-417FDC59BF89}" type="presParOf" srcId="{79CEC76B-C539-4BAC-A75D-E189C02FD51F}" destId="{97678EAD-7945-4DE9-A58A-E57F4DAE07CF}" srcOrd="1" destOrd="0" presId="urn:microsoft.com/office/officeart/2018/2/layout/IconVerticalSolidList"/>
    <dgm:cxn modelId="{C75B675A-2A15-46C8-815C-8FED6BC40118}" type="presParOf" srcId="{79CEC76B-C539-4BAC-A75D-E189C02FD51F}" destId="{4D88B5B3-67E4-48C3-A6B3-DCAA99855CFE}" srcOrd="2" destOrd="0" presId="urn:microsoft.com/office/officeart/2018/2/layout/IconVerticalSolidList"/>
    <dgm:cxn modelId="{393D5171-EF37-4B3E-95E4-1297DAE664F9}" type="presParOf" srcId="{79CEC76B-C539-4BAC-A75D-E189C02FD51F}" destId="{850E7E99-0ED1-4FE7-966C-E7051C430166}" srcOrd="3" destOrd="0" presId="urn:microsoft.com/office/officeart/2018/2/layout/IconVerticalSolidList"/>
    <dgm:cxn modelId="{021B230F-9E09-44B6-BF7D-AC6CE5E3522D}" type="presParOf" srcId="{EC86DEBA-1D64-45B8-87AC-5AE6C6C16809}" destId="{90586A58-34DF-4EF7-A896-26BEA42B7558}" srcOrd="3" destOrd="0" presId="urn:microsoft.com/office/officeart/2018/2/layout/IconVerticalSolidList"/>
    <dgm:cxn modelId="{6D64790D-E61E-48DA-972F-94CD4CE1E0BF}" type="presParOf" srcId="{EC86DEBA-1D64-45B8-87AC-5AE6C6C16809}" destId="{89078C4F-AFF6-44FF-81A8-1C79DDBBE832}" srcOrd="4" destOrd="0" presId="urn:microsoft.com/office/officeart/2018/2/layout/IconVerticalSolidList"/>
    <dgm:cxn modelId="{C8050063-8769-4820-8FDB-9D5FE19FF872}" type="presParOf" srcId="{89078C4F-AFF6-44FF-81A8-1C79DDBBE832}" destId="{B8265023-A6E6-4139-B88E-4895078E5D04}" srcOrd="0" destOrd="0" presId="urn:microsoft.com/office/officeart/2018/2/layout/IconVerticalSolidList"/>
    <dgm:cxn modelId="{0734FD92-BDCC-4F7C-A3CC-F4033C20402A}" type="presParOf" srcId="{89078C4F-AFF6-44FF-81A8-1C79DDBBE832}" destId="{0F1BFCC9-8DE8-4FA3-9784-38D363790AC6}" srcOrd="1" destOrd="0" presId="urn:microsoft.com/office/officeart/2018/2/layout/IconVerticalSolidList"/>
    <dgm:cxn modelId="{6D2AB90D-89AA-4A8C-967C-B82B63C9EA09}" type="presParOf" srcId="{89078C4F-AFF6-44FF-81A8-1C79DDBBE832}" destId="{A186A067-7BA6-4327-B950-567723ACDAD4}" srcOrd="2" destOrd="0" presId="urn:microsoft.com/office/officeart/2018/2/layout/IconVerticalSolidList"/>
    <dgm:cxn modelId="{E24E26A8-500A-4279-BC86-F232F2EECD6A}" type="presParOf" srcId="{89078C4F-AFF6-44FF-81A8-1C79DDBBE832}" destId="{8DB27F6E-9EA6-41B8-BC49-FBCFB25D1887}"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0C65FB0-1AB2-4FA5-BF13-89BF1FF0511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122300D-5F6C-41A9-B88D-6B4594F35063}">
      <dgm:prSet/>
      <dgm:spPr/>
      <dgm:t>
        <a:bodyPr/>
        <a:lstStyle/>
        <a:p>
          <a:r>
            <a:rPr lang="en-US" b="1" i="0"/>
            <a:t>Adopt Advanced Models:</a:t>
          </a:r>
          <a:r>
            <a:rPr lang="en-US" b="0" i="0"/>
            <a:t> Educational institutions should consider using advanced machine learning models like random forests for predicting student performance to leverage their superior accuracy and robustness.</a:t>
          </a:r>
          <a:endParaRPr lang="en-US"/>
        </a:p>
      </dgm:t>
    </dgm:pt>
    <dgm:pt modelId="{F89D5332-5A46-49CF-B114-392732B16329}" type="parTrans" cxnId="{0B5F058B-5A42-4EE9-BE77-9FBCC7DB92BF}">
      <dgm:prSet/>
      <dgm:spPr/>
      <dgm:t>
        <a:bodyPr/>
        <a:lstStyle/>
        <a:p>
          <a:endParaRPr lang="en-US"/>
        </a:p>
      </dgm:t>
    </dgm:pt>
    <dgm:pt modelId="{4B581311-CC98-4694-9049-474EA80B2339}" type="sibTrans" cxnId="{0B5F058B-5A42-4EE9-BE77-9FBCC7DB92BF}">
      <dgm:prSet/>
      <dgm:spPr/>
      <dgm:t>
        <a:bodyPr/>
        <a:lstStyle/>
        <a:p>
          <a:endParaRPr lang="en-US"/>
        </a:p>
      </dgm:t>
    </dgm:pt>
    <dgm:pt modelId="{2F2E7410-1126-4BF5-B944-21F963B49068}">
      <dgm:prSet/>
      <dgm:spPr/>
      <dgm:t>
        <a:bodyPr/>
        <a:lstStyle/>
        <a:p>
          <a:r>
            <a:rPr lang="en-US" b="1" i="0"/>
            <a:t>Focus on Early Interventions:</a:t>
          </a:r>
          <a:r>
            <a:rPr lang="en-US" b="0" i="0"/>
            <a:t> Early identification of at-risk students based on initial academic performance can help tailor interventions and support to improve their long-term success.</a:t>
          </a:r>
          <a:endParaRPr lang="en-US"/>
        </a:p>
      </dgm:t>
    </dgm:pt>
    <dgm:pt modelId="{1048CE66-C03E-44A9-AE9E-B35C32870CD6}" type="parTrans" cxnId="{07C0943D-47DB-4F67-89DD-119E3C48F00B}">
      <dgm:prSet/>
      <dgm:spPr/>
      <dgm:t>
        <a:bodyPr/>
        <a:lstStyle/>
        <a:p>
          <a:endParaRPr lang="en-US"/>
        </a:p>
      </dgm:t>
    </dgm:pt>
    <dgm:pt modelId="{0A309702-8B93-4F31-BCFB-A91613CC732C}" type="sibTrans" cxnId="{07C0943D-47DB-4F67-89DD-119E3C48F00B}">
      <dgm:prSet/>
      <dgm:spPr/>
      <dgm:t>
        <a:bodyPr/>
        <a:lstStyle/>
        <a:p>
          <a:endParaRPr lang="en-US"/>
        </a:p>
      </dgm:t>
    </dgm:pt>
    <dgm:pt modelId="{6F30DA47-680A-4632-9AD9-3623B67E744C}">
      <dgm:prSet/>
      <dgm:spPr/>
      <dgm:t>
        <a:bodyPr/>
        <a:lstStyle/>
        <a:p>
          <a:r>
            <a:rPr lang="en-US" b="1" i="0"/>
            <a:t>Continuous Monitoring:</a:t>
          </a:r>
          <a:r>
            <a:rPr lang="en-US" b="0" i="0"/>
            <a:t> Regular monitoring of student performance and ongoing adjustments to support services can help maintain high academic standards and student outcomes.</a:t>
          </a:r>
          <a:endParaRPr lang="en-US"/>
        </a:p>
      </dgm:t>
    </dgm:pt>
    <dgm:pt modelId="{9489743E-89BE-4F34-B5F9-AEC313124954}" type="parTrans" cxnId="{ABE22AE3-10AE-4A3F-9518-727806090E9D}">
      <dgm:prSet/>
      <dgm:spPr/>
      <dgm:t>
        <a:bodyPr/>
        <a:lstStyle/>
        <a:p>
          <a:endParaRPr lang="en-US"/>
        </a:p>
      </dgm:t>
    </dgm:pt>
    <dgm:pt modelId="{E7E3463F-1206-4E51-8AD8-8265EAC5DE23}" type="sibTrans" cxnId="{ABE22AE3-10AE-4A3F-9518-727806090E9D}">
      <dgm:prSet/>
      <dgm:spPr/>
      <dgm:t>
        <a:bodyPr/>
        <a:lstStyle/>
        <a:p>
          <a:endParaRPr lang="en-US"/>
        </a:p>
      </dgm:t>
    </dgm:pt>
    <dgm:pt modelId="{368C2FCF-E572-4ABC-88F3-65B1A60CA2F8}" type="pres">
      <dgm:prSet presAssocID="{70C65FB0-1AB2-4FA5-BF13-89BF1FF0511C}" presName="root" presStyleCnt="0">
        <dgm:presLayoutVars>
          <dgm:dir/>
          <dgm:resizeHandles val="exact"/>
        </dgm:presLayoutVars>
      </dgm:prSet>
      <dgm:spPr/>
    </dgm:pt>
    <dgm:pt modelId="{7A56169D-6F2A-4C0F-B075-0B04227A22B7}" type="pres">
      <dgm:prSet presAssocID="{F122300D-5F6C-41A9-B88D-6B4594F35063}" presName="compNode" presStyleCnt="0"/>
      <dgm:spPr/>
    </dgm:pt>
    <dgm:pt modelId="{5C897881-B31D-40D2-8617-5F75B357DDCE}" type="pres">
      <dgm:prSet presAssocID="{F122300D-5F6C-41A9-B88D-6B4594F35063}" presName="bgRect" presStyleLbl="bgShp" presStyleIdx="0" presStyleCnt="3" custLinFactNeighborY="-10742"/>
      <dgm:spPr/>
    </dgm:pt>
    <dgm:pt modelId="{62638DCF-8E8C-4C58-9471-B76D7D104BD4}" type="pres">
      <dgm:prSet presAssocID="{F122300D-5F6C-41A9-B88D-6B4594F3506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ciduous tree"/>
        </a:ext>
      </dgm:extLst>
    </dgm:pt>
    <dgm:pt modelId="{292B30DF-83B4-424D-BB46-E5418E632990}" type="pres">
      <dgm:prSet presAssocID="{F122300D-5F6C-41A9-B88D-6B4594F35063}" presName="spaceRect" presStyleCnt="0"/>
      <dgm:spPr/>
    </dgm:pt>
    <dgm:pt modelId="{58A542F7-AA31-4D38-A542-F8D1B74557E6}" type="pres">
      <dgm:prSet presAssocID="{F122300D-5F6C-41A9-B88D-6B4594F35063}" presName="parTx" presStyleLbl="revTx" presStyleIdx="0" presStyleCnt="3">
        <dgm:presLayoutVars>
          <dgm:chMax val="0"/>
          <dgm:chPref val="0"/>
        </dgm:presLayoutVars>
      </dgm:prSet>
      <dgm:spPr/>
    </dgm:pt>
    <dgm:pt modelId="{BCE90D7D-7D34-4A56-9462-22309E92D95D}" type="pres">
      <dgm:prSet presAssocID="{4B581311-CC98-4694-9049-474EA80B2339}" presName="sibTrans" presStyleCnt="0"/>
      <dgm:spPr/>
    </dgm:pt>
    <dgm:pt modelId="{311F2F3B-C4E5-45E1-8B4C-24DA83E2FF11}" type="pres">
      <dgm:prSet presAssocID="{2F2E7410-1126-4BF5-B944-21F963B49068}" presName="compNode" presStyleCnt="0"/>
      <dgm:spPr/>
    </dgm:pt>
    <dgm:pt modelId="{1ECF1A9B-5D39-4E87-9B4A-9041E300891E}" type="pres">
      <dgm:prSet presAssocID="{2F2E7410-1126-4BF5-B944-21F963B49068}" presName="bgRect" presStyleLbl="bgShp" presStyleIdx="1" presStyleCnt="3"/>
      <dgm:spPr/>
    </dgm:pt>
    <dgm:pt modelId="{92471506-7B0D-40FD-A001-7373695AD823}" type="pres">
      <dgm:prSet presAssocID="{2F2E7410-1126-4BF5-B944-21F963B4906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638E410D-9B77-4DA8-AECD-DBF2A4D57B0D}" type="pres">
      <dgm:prSet presAssocID="{2F2E7410-1126-4BF5-B944-21F963B49068}" presName="spaceRect" presStyleCnt="0"/>
      <dgm:spPr/>
    </dgm:pt>
    <dgm:pt modelId="{AB451719-592C-456E-A8F4-323D886150E1}" type="pres">
      <dgm:prSet presAssocID="{2F2E7410-1126-4BF5-B944-21F963B49068}" presName="parTx" presStyleLbl="revTx" presStyleIdx="1" presStyleCnt="3">
        <dgm:presLayoutVars>
          <dgm:chMax val="0"/>
          <dgm:chPref val="0"/>
        </dgm:presLayoutVars>
      </dgm:prSet>
      <dgm:spPr/>
    </dgm:pt>
    <dgm:pt modelId="{A7117E63-8FDB-4F71-832D-092DD3FC4009}" type="pres">
      <dgm:prSet presAssocID="{0A309702-8B93-4F31-BCFB-A91613CC732C}" presName="sibTrans" presStyleCnt="0"/>
      <dgm:spPr/>
    </dgm:pt>
    <dgm:pt modelId="{89C102F9-36F0-4837-AF73-9BAF6842BD58}" type="pres">
      <dgm:prSet presAssocID="{6F30DA47-680A-4632-9AD9-3623B67E744C}" presName="compNode" presStyleCnt="0"/>
      <dgm:spPr/>
    </dgm:pt>
    <dgm:pt modelId="{AFE74B07-6181-411A-BC45-AEA8E14D2351}" type="pres">
      <dgm:prSet presAssocID="{6F30DA47-680A-4632-9AD9-3623B67E744C}" presName="bgRect" presStyleLbl="bgShp" presStyleIdx="2" presStyleCnt="3"/>
      <dgm:spPr/>
    </dgm:pt>
    <dgm:pt modelId="{138434DD-43F8-4312-B4DF-EEA9345911CC}" type="pres">
      <dgm:prSet presAssocID="{6F30DA47-680A-4632-9AD9-3623B67E744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ooks"/>
        </a:ext>
      </dgm:extLst>
    </dgm:pt>
    <dgm:pt modelId="{8DC4D901-975F-427A-A698-90C3E5BADD78}" type="pres">
      <dgm:prSet presAssocID="{6F30DA47-680A-4632-9AD9-3623B67E744C}" presName="spaceRect" presStyleCnt="0"/>
      <dgm:spPr/>
    </dgm:pt>
    <dgm:pt modelId="{6905CFE8-F6E9-42E3-96E4-229255F94E47}" type="pres">
      <dgm:prSet presAssocID="{6F30DA47-680A-4632-9AD9-3623B67E744C}" presName="parTx" presStyleLbl="revTx" presStyleIdx="2" presStyleCnt="3">
        <dgm:presLayoutVars>
          <dgm:chMax val="0"/>
          <dgm:chPref val="0"/>
        </dgm:presLayoutVars>
      </dgm:prSet>
      <dgm:spPr/>
    </dgm:pt>
  </dgm:ptLst>
  <dgm:cxnLst>
    <dgm:cxn modelId="{8676560F-453E-419B-9630-05D8EF4DEBFE}" type="presOf" srcId="{F122300D-5F6C-41A9-B88D-6B4594F35063}" destId="{58A542F7-AA31-4D38-A542-F8D1B74557E6}" srcOrd="0" destOrd="0" presId="urn:microsoft.com/office/officeart/2018/2/layout/IconVerticalSolidList"/>
    <dgm:cxn modelId="{A3BD2F11-06FA-4785-AAC1-01353A005F92}" type="presOf" srcId="{70C65FB0-1AB2-4FA5-BF13-89BF1FF0511C}" destId="{368C2FCF-E572-4ABC-88F3-65B1A60CA2F8}" srcOrd="0" destOrd="0" presId="urn:microsoft.com/office/officeart/2018/2/layout/IconVerticalSolidList"/>
    <dgm:cxn modelId="{07C0943D-47DB-4F67-89DD-119E3C48F00B}" srcId="{70C65FB0-1AB2-4FA5-BF13-89BF1FF0511C}" destId="{2F2E7410-1126-4BF5-B944-21F963B49068}" srcOrd="1" destOrd="0" parTransId="{1048CE66-C03E-44A9-AE9E-B35C32870CD6}" sibTransId="{0A309702-8B93-4F31-BCFB-A91613CC732C}"/>
    <dgm:cxn modelId="{5E5B1246-C0EB-485A-8C0E-2E413086625D}" type="presOf" srcId="{6F30DA47-680A-4632-9AD9-3623B67E744C}" destId="{6905CFE8-F6E9-42E3-96E4-229255F94E47}" srcOrd="0" destOrd="0" presId="urn:microsoft.com/office/officeart/2018/2/layout/IconVerticalSolidList"/>
    <dgm:cxn modelId="{0B5F058B-5A42-4EE9-BE77-9FBCC7DB92BF}" srcId="{70C65FB0-1AB2-4FA5-BF13-89BF1FF0511C}" destId="{F122300D-5F6C-41A9-B88D-6B4594F35063}" srcOrd="0" destOrd="0" parTransId="{F89D5332-5A46-49CF-B114-392732B16329}" sibTransId="{4B581311-CC98-4694-9049-474EA80B2339}"/>
    <dgm:cxn modelId="{881B32CC-2FC7-4547-90E1-672976DB0D97}" type="presOf" srcId="{2F2E7410-1126-4BF5-B944-21F963B49068}" destId="{AB451719-592C-456E-A8F4-323D886150E1}" srcOrd="0" destOrd="0" presId="urn:microsoft.com/office/officeart/2018/2/layout/IconVerticalSolidList"/>
    <dgm:cxn modelId="{ABE22AE3-10AE-4A3F-9518-727806090E9D}" srcId="{70C65FB0-1AB2-4FA5-BF13-89BF1FF0511C}" destId="{6F30DA47-680A-4632-9AD9-3623B67E744C}" srcOrd="2" destOrd="0" parTransId="{9489743E-89BE-4F34-B5F9-AEC313124954}" sibTransId="{E7E3463F-1206-4E51-8AD8-8265EAC5DE23}"/>
    <dgm:cxn modelId="{B390ED6C-4081-4B23-95D8-77596D8CE9B1}" type="presParOf" srcId="{368C2FCF-E572-4ABC-88F3-65B1A60CA2F8}" destId="{7A56169D-6F2A-4C0F-B075-0B04227A22B7}" srcOrd="0" destOrd="0" presId="urn:microsoft.com/office/officeart/2018/2/layout/IconVerticalSolidList"/>
    <dgm:cxn modelId="{23D8EB0C-1916-4AA8-97E6-157B6004AF95}" type="presParOf" srcId="{7A56169D-6F2A-4C0F-B075-0B04227A22B7}" destId="{5C897881-B31D-40D2-8617-5F75B357DDCE}" srcOrd="0" destOrd="0" presId="urn:microsoft.com/office/officeart/2018/2/layout/IconVerticalSolidList"/>
    <dgm:cxn modelId="{ABF52F19-CC69-4420-8CF6-D1DD0ED99583}" type="presParOf" srcId="{7A56169D-6F2A-4C0F-B075-0B04227A22B7}" destId="{62638DCF-8E8C-4C58-9471-B76D7D104BD4}" srcOrd="1" destOrd="0" presId="urn:microsoft.com/office/officeart/2018/2/layout/IconVerticalSolidList"/>
    <dgm:cxn modelId="{F2E2370F-4B72-4BE0-94E8-CCC2E73A5F05}" type="presParOf" srcId="{7A56169D-6F2A-4C0F-B075-0B04227A22B7}" destId="{292B30DF-83B4-424D-BB46-E5418E632990}" srcOrd="2" destOrd="0" presId="urn:microsoft.com/office/officeart/2018/2/layout/IconVerticalSolidList"/>
    <dgm:cxn modelId="{F10D8732-88BF-4AF9-AE92-30C4A5FA8F65}" type="presParOf" srcId="{7A56169D-6F2A-4C0F-B075-0B04227A22B7}" destId="{58A542F7-AA31-4D38-A542-F8D1B74557E6}" srcOrd="3" destOrd="0" presId="urn:microsoft.com/office/officeart/2018/2/layout/IconVerticalSolidList"/>
    <dgm:cxn modelId="{CEE76E01-8699-48DA-A8C6-21EA2C14BC68}" type="presParOf" srcId="{368C2FCF-E572-4ABC-88F3-65B1A60CA2F8}" destId="{BCE90D7D-7D34-4A56-9462-22309E92D95D}" srcOrd="1" destOrd="0" presId="urn:microsoft.com/office/officeart/2018/2/layout/IconVerticalSolidList"/>
    <dgm:cxn modelId="{8E126AC5-83A6-43BD-AA6B-11B3B15B76CE}" type="presParOf" srcId="{368C2FCF-E572-4ABC-88F3-65B1A60CA2F8}" destId="{311F2F3B-C4E5-45E1-8B4C-24DA83E2FF11}" srcOrd="2" destOrd="0" presId="urn:microsoft.com/office/officeart/2018/2/layout/IconVerticalSolidList"/>
    <dgm:cxn modelId="{EDF9989F-79A5-4BC7-88B0-1DC81B2C9286}" type="presParOf" srcId="{311F2F3B-C4E5-45E1-8B4C-24DA83E2FF11}" destId="{1ECF1A9B-5D39-4E87-9B4A-9041E300891E}" srcOrd="0" destOrd="0" presId="urn:microsoft.com/office/officeart/2018/2/layout/IconVerticalSolidList"/>
    <dgm:cxn modelId="{2A30E3A0-BA12-4E9C-AA7E-08A257693E8C}" type="presParOf" srcId="{311F2F3B-C4E5-45E1-8B4C-24DA83E2FF11}" destId="{92471506-7B0D-40FD-A001-7373695AD823}" srcOrd="1" destOrd="0" presId="urn:microsoft.com/office/officeart/2018/2/layout/IconVerticalSolidList"/>
    <dgm:cxn modelId="{30C77617-F7B4-4C8A-B8C3-413168DBFB92}" type="presParOf" srcId="{311F2F3B-C4E5-45E1-8B4C-24DA83E2FF11}" destId="{638E410D-9B77-4DA8-AECD-DBF2A4D57B0D}" srcOrd="2" destOrd="0" presId="urn:microsoft.com/office/officeart/2018/2/layout/IconVerticalSolidList"/>
    <dgm:cxn modelId="{B9C97CB1-4467-474D-9671-8B5C81FF1C0B}" type="presParOf" srcId="{311F2F3B-C4E5-45E1-8B4C-24DA83E2FF11}" destId="{AB451719-592C-456E-A8F4-323D886150E1}" srcOrd="3" destOrd="0" presId="urn:microsoft.com/office/officeart/2018/2/layout/IconVerticalSolidList"/>
    <dgm:cxn modelId="{A1FD0B56-0C2C-4D0B-BA3D-19FC0B1D181B}" type="presParOf" srcId="{368C2FCF-E572-4ABC-88F3-65B1A60CA2F8}" destId="{A7117E63-8FDB-4F71-832D-092DD3FC4009}" srcOrd="3" destOrd="0" presId="urn:microsoft.com/office/officeart/2018/2/layout/IconVerticalSolidList"/>
    <dgm:cxn modelId="{4B181CC2-7D01-4E5B-B99C-FAC88BE5417B}" type="presParOf" srcId="{368C2FCF-E572-4ABC-88F3-65B1A60CA2F8}" destId="{89C102F9-36F0-4837-AF73-9BAF6842BD58}" srcOrd="4" destOrd="0" presId="urn:microsoft.com/office/officeart/2018/2/layout/IconVerticalSolidList"/>
    <dgm:cxn modelId="{C68DB36E-B703-4C84-B014-DC1C0E6EE524}" type="presParOf" srcId="{89C102F9-36F0-4837-AF73-9BAF6842BD58}" destId="{AFE74B07-6181-411A-BC45-AEA8E14D2351}" srcOrd="0" destOrd="0" presId="urn:microsoft.com/office/officeart/2018/2/layout/IconVerticalSolidList"/>
    <dgm:cxn modelId="{4F95F091-4A97-406F-A0BE-16EE49B10B57}" type="presParOf" srcId="{89C102F9-36F0-4837-AF73-9BAF6842BD58}" destId="{138434DD-43F8-4312-B4DF-EEA9345911CC}" srcOrd="1" destOrd="0" presId="urn:microsoft.com/office/officeart/2018/2/layout/IconVerticalSolidList"/>
    <dgm:cxn modelId="{242300FA-D04F-434C-A275-FF19BB6E0175}" type="presParOf" srcId="{89C102F9-36F0-4837-AF73-9BAF6842BD58}" destId="{8DC4D901-975F-427A-A698-90C3E5BADD78}" srcOrd="2" destOrd="0" presId="urn:microsoft.com/office/officeart/2018/2/layout/IconVerticalSolidList"/>
    <dgm:cxn modelId="{B62E7445-9556-4600-892A-E633173ADCD2}" type="presParOf" srcId="{89C102F9-36F0-4837-AF73-9BAF6842BD58}" destId="{6905CFE8-F6E9-42E3-96E4-229255F94E47}"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13CFBD-6121-466F-A659-E34B0CF71B08}">
      <dsp:nvSpPr>
        <dsp:cNvPr id="0" name=""/>
        <dsp:cNvSpPr/>
      </dsp:nvSpPr>
      <dsp:spPr>
        <a:xfrm>
          <a:off x="520145" y="281524"/>
          <a:ext cx="555925" cy="5559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0C7771-5747-4BAC-ADC2-2036234189C6}">
      <dsp:nvSpPr>
        <dsp:cNvPr id="0" name=""/>
        <dsp:cNvSpPr/>
      </dsp:nvSpPr>
      <dsp:spPr>
        <a:xfrm>
          <a:off x="3929"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Data Understanding and Preparation:</a:t>
          </a:r>
          <a:endParaRPr lang="en-US" sz="1400" kern="1200"/>
        </a:p>
      </dsp:txBody>
      <dsp:txXfrm>
        <a:off x="3929" y="993530"/>
        <a:ext cx="1588359" cy="655198"/>
      </dsp:txXfrm>
    </dsp:sp>
    <dsp:sp modelId="{0047AF4C-60BB-4B2D-A77C-23574926768C}">
      <dsp:nvSpPr>
        <dsp:cNvPr id="0" name=""/>
        <dsp:cNvSpPr/>
      </dsp:nvSpPr>
      <dsp:spPr>
        <a:xfrm>
          <a:off x="3929"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Loaded and inspected the dataset.</a:t>
          </a:r>
          <a:endParaRPr lang="en-US" sz="1100" kern="1200"/>
        </a:p>
        <a:p>
          <a:pPr marL="0" lvl="0" indent="0" algn="ctr" defTabSz="488950">
            <a:lnSpc>
              <a:spcPct val="100000"/>
            </a:lnSpc>
            <a:spcBef>
              <a:spcPct val="0"/>
            </a:spcBef>
            <a:spcAft>
              <a:spcPct val="35000"/>
            </a:spcAft>
            <a:buNone/>
          </a:pPr>
          <a:r>
            <a:rPr lang="en-US" sz="1100" b="0" i="0" kern="1200"/>
            <a:t>Handled missing values and decoded encoded categorical variables.</a:t>
          </a:r>
          <a:endParaRPr lang="en-US" sz="1100" kern="1200"/>
        </a:p>
        <a:p>
          <a:pPr marL="0" lvl="0" indent="0" algn="ctr" defTabSz="488950">
            <a:lnSpc>
              <a:spcPct val="100000"/>
            </a:lnSpc>
            <a:spcBef>
              <a:spcPct val="0"/>
            </a:spcBef>
            <a:spcAft>
              <a:spcPct val="35000"/>
            </a:spcAft>
            <a:buNone/>
          </a:pPr>
          <a:r>
            <a:rPr lang="en-US" sz="1100" b="0" i="0" kern="1200"/>
            <a:t>Ensured data was clean and properly formatted.</a:t>
          </a:r>
          <a:endParaRPr lang="en-US" sz="1100" kern="1200"/>
        </a:p>
      </dsp:txBody>
      <dsp:txXfrm>
        <a:off x="3929" y="1721323"/>
        <a:ext cx="1588359" cy="2189956"/>
      </dsp:txXfrm>
    </dsp:sp>
    <dsp:sp modelId="{BE6AA961-F2D5-4710-AB00-196BF6260441}">
      <dsp:nvSpPr>
        <dsp:cNvPr id="0" name=""/>
        <dsp:cNvSpPr/>
      </dsp:nvSpPr>
      <dsp:spPr>
        <a:xfrm>
          <a:off x="2386468" y="281524"/>
          <a:ext cx="555925" cy="5559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5144B52-8316-4B6E-B787-57783898766C}">
      <dsp:nvSpPr>
        <dsp:cNvPr id="0" name=""/>
        <dsp:cNvSpPr/>
      </dsp:nvSpPr>
      <dsp:spPr>
        <a:xfrm>
          <a:off x="1870251"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Exploratory Data Analysis (EDA):</a:t>
          </a:r>
          <a:endParaRPr lang="en-US" sz="1400" kern="1200"/>
        </a:p>
      </dsp:txBody>
      <dsp:txXfrm>
        <a:off x="1870251" y="993530"/>
        <a:ext cx="1588359" cy="655198"/>
      </dsp:txXfrm>
    </dsp:sp>
    <dsp:sp modelId="{0DFF2966-EE4B-4105-B2EE-8F9DC7124B96}">
      <dsp:nvSpPr>
        <dsp:cNvPr id="0" name=""/>
        <dsp:cNvSpPr/>
      </dsp:nvSpPr>
      <dsp:spPr>
        <a:xfrm>
          <a:off x="1870251"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Generated descriptive statistics.</a:t>
          </a:r>
          <a:endParaRPr lang="en-US" sz="1100" kern="1200"/>
        </a:p>
        <a:p>
          <a:pPr marL="0" lvl="0" indent="0" algn="ctr" defTabSz="488950">
            <a:lnSpc>
              <a:spcPct val="100000"/>
            </a:lnSpc>
            <a:spcBef>
              <a:spcPct val="0"/>
            </a:spcBef>
            <a:spcAft>
              <a:spcPct val="35000"/>
            </a:spcAft>
            <a:buNone/>
          </a:pPr>
          <a:r>
            <a:rPr lang="en-US" sz="1100" b="0" i="0" kern="1200"/>
            <a:t>Visualized the distribution of numerical and categorical variables.</a:t>
          </a:r>
          <a:endParaRPr lang="en-US" sz="1100" kern="1200"/>
        </a:p>
        <a:p>
          <a:pPr marL="0" lvl="0" indent="0" algn="ctr" defTabSz="488950">
            <a:lnSpc>
              <a:spcPct val="100000"/>
            </a:lnSpc>
            <a:spcBef>
              <a:spcPct val="0"/>
            </a:spcBef>
            <a:spcAft>
              <a:spcPct val="35000"/>
            </a:spcAft>
            <a:buNone/>
          </a:pPr>
          <a:r>
            <a:rPr lang="en-US" sz="1100" b="0" i="0" kern="1200"/>
            <a:t>Created correlation matrices and heatmaps to understand relationships between variables.</a:t>
          </a:r>
          <a:endParaRPr lang="en-US" sz="1100" kern="1200"/>
        </a:p>
      </dsp:txBody>
      <dsp:txXfrm>
        <a:off x="1870251" y="1721323"/>
        <a:ext cx="1588359" cy="2189956"/>
      </dsp:txXfrm>
    </dsp:sp>
    <dsp:sp modelId="{C602A8CF-99D9-4D1D-B9A8-DC6570BE1BE4}">
      <dsp:nvSpPr>
        <dsp:cNvPr id="0" name=""/>
        <dsp:cNvSpPr/>
      </dsp:nvSpPr>
      <dsp:spPr>
        <a:xfrm>
          <a:off x="4252790" y="281524"/>
          <a:ext cx="555925" cy="5559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0C5F233-12AD-493A-8605-42D9BE471F1A}">
      <dsp:nvSpPr>
        <dsp:cNvPr id="0" name=""/>
        <dsp:cNvSpPr/>
      </dsp:nvSpPr>
      <dsp:spPr>
        <a:xfrm>
          <a:off x="3736573"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Feature Engineering:</a:t>
          </a:r>
          <a:endParaRPr lang="en-US" sz="1400" kern="1200"/>
        </a:p>
      </dsp:txBody>
      <dsp:txXfrm>
        <a:off x="3736573" y="993530"/>
        <a:ext cx="1588359" cy="655198"/>
      </dsp:txXfrm>
    </dsp:sp>
    <dsp:sp modelId="{422DA05D-8CA0-4EFA-BC52-574C1589740E}">
      <dsp:nvSpPr>
        <dsp:cNvPr id="0" name=""/>
        <dsp:cNvSpPr/>
      </dsp:nvSpPr>
      <dsp:spPr>
        <a:xfrm>
          <a:off x="3736573"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Selected relevant features based on domain knowledge and correlation analysis.</a:t>
          </a:r>
          <a:endParaRPr lang="en-US" sz="1100" kern="1200"/>
        </a:p>
        <a:p>
          <a:pPr marL="0" lvl="0" indent="0" algn="ctr" defTabSz="488950">
            <a:lnSpc>
              <a:spcPct val="100000"/>
            </a:lnSpc>
            <a:spcBef>
              <a:spcPct val="0"/>
            </a:spcBef>
            <a:spcAft>
              <a:spcPct val="35000"/>
            </a:spcAft>
            <a:buNone/>
          </a:pPr>
          <a:r>
            <a:rPr lang="en-US" sz="1100" b="0" i="0" kern="1200"/>
            <a:t>Created new features if necessary to improve model performance.</a:t>
          </a:r>
          <a:endParaRPr lang="en-US" sz="1100" kern="1200"/>
        </a:p>
      </dsp:txBody>
      <dsp:txXfrm>
        <a:off x="3736573" y="1721323"/>
        <a:ext cx="1588359" cy="2189956"/>
      </dsp:txXfrm>
    </dsp:sp>
    <dsp:sp modelId="{C6A480E0-D591-43A3-924E-3692B273F134}">
      <dsp:nvSpPr>
        <dsp:cNvPr id="0" name=""/>
        <dsp:cNvSpPr/>
      </dsp:nvSpPr>
      <dsp:spPr>
        <a:xfrm>
          <a:off x="6119112" y="281524"/>
          <a:ext cx="555925" cy="55592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2DC71E-88A3-4C0E-81D3-5A57168B7270}">
      <dsp:nvSpPr>
        <dsp:cNvPr id="0" name=""/>
        <dsp:cNvSpPr/>
      </dsp:nvSpPr>
      <dsp:spPr>
        <a:xfrm>
          <a:off x="5602895"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Model Training and Evaluation:</a:t>
          </a:r>
          <a:endParaRPr lang="en-US" sz="1400" kern="1200"/>
        </a:p>
      </dsp:txBody>
      <dsp:txXfrm>
        <a:off x="5602895" y="993530"/>
        <a:ext cx="1588359" cy="655198"/>
      </dsp:txXfrm>
    </dsp:sp>
    <dsp:sp modelId="{5CE05F97-2882-46E9-B045-0B407D2D3BA0}">
      <dsp:nvSpPr>
        <dsp:cNvPr id="0" name=""/>
        <dsp:cNvSpPr/>
      </dsp:nvSpPr>
      <dsp:spPr>
        <a:xfrm>
          <a:off x="5602895"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Split the data into training and testing sets.</a:t>
          </a:r>
          <a:endParaRPr lang="en-US" sz="1100" kern="1200"/>
        </a:p>
        <a:p>
          <a:pPr marL="0" lvl="0" indent="0" algn="ctr" defTabSz="488950">
            <a:lnSpc>
              <a:spcPct val="100000"/>
            </a:lnSpc>
            <a:spcBef>
              <a:spcPct val="0"/>
            </a:spcBef>
            <a:spcAft>
              <a:spcPct val="35000"/>
            </a:spcAft>
            <a:buNone/>
          </a:pPr>
          <a:r>
            <a:rPr lang="en-US" sz="1100" b="0" i="0" kern="1200"/>
            <a:t>Trained multiple predictive models (e.g., linear regression, decision trees, random forests).</a:t>
          </a:r>
          <a:endParaRPr lang="en-US" sz="1100" kern="1200"/>
        </a:p>
        <a:p>
          <a:pPr marL="0" lvl="0" indent="0" algn="ctr" defTabSz="488950">
            <a:lnSpc>
              <a:spcPct val="100000"/>
            </a:lnSpc>
            <a:spcBef>
              <a:spcPct val="0"/>
            </a:spcBef>
            <a:spcAft>
              <a:spcPct val="35000"/>
            </a:spcAft>
            <a:buNone/>
          </a:pPr>
          <a:r>
            <a:rPr lang="en-US" sz="1100" b="0" i="0" kern="1200"/>
            <a:t>Evaluated model performance using metrics like Mean Squared Error (MSE), R-squared (R²), accuracy, precision, and recall.</a:t>
          </a:r>
          <a:endParaRPr lang="en-US" sz="1100" kern="1200"/>
        </a:p>
      </dsp:txBody>
      <dsp:txXfrm>
        <a:off x="5602895" y="1721323"/>
        <a:ext cx="1588359" cy="2189956"/>
      </dsp:txXfrm>
    </dsp:sp>
    <dsp:sp modelId="{4F198009-118F-4B8A-AC1B-C39BF9E9D4A8}">
      <dsp:nvSpPr>
        <dsp:cNvPr id="0" name=""/>
        <dsp:cNvSpPr/>
      </dsp:nvSpPr>
      <dsp:spPr>
        <a:xfrm>
          <a:off x="7985435" y="281524"/>
          <a:ext cx="555925" cy="55592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5E9AA93-B3B2-47E1-88ED-D49EFDCD0B3D}">
      <dsp:nvSpPr>
        <dsp:cNvPr id="0" name=""/>
        <dsp:cNvSpPr/>
      </dsp:nvSpPr>
      <dsp:spPr>
        <a:xfrm>
          <a:off x="7469218"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Interpretation and Visualization:</a:t>
          </a:r>
          <a:endParaRPr lang="en-US" sz="1400" kern="1200"/>
        </a:p>
      </dsp:txBody>
      <dsp:txXfrm>
        <a:off x="7469218" y="993530"/>
        <a:ext cx="1588359" cy="655198"/>
      </dsp:txXfrm>
    </dsp:sp>
    <dsp:sp modelId="{EF8F2812-CA1F-45BD-A7CB-F1544BB69313}">
      <dsp:nvSpPr>
        <dsp:cNvPr id="0" name=""/>
        <dsp:cNvSpPr/>
      </dsp:nvSpPr>
      <dsp:spPr>
        <a:xfrm>
          <a:off x="7469218"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Interpreted model coefficients or feature importances.</a:t>
          </a:r>
          <a:endParaRPr lang="en-US" sz="1100" kern="1200"/>
        </a:p>
        <a:p>
          <a:pPr marL="0" lvl="0" indent="0" algn="ctr" defTabSz="488950">
            <a:lnSpc>
              <a:spcPct val="100000"/>
            </a:lnSpc>
            <a:spcBef>
              <a:spcPct val="0"/>
            </a:spcBef>
            <a:spcAft>
              <a:spcPct val="35000"/>
            </a:spcAft>
            <a:buNone/>
          </a:pPr>
          <a:r>
            <a:rPr lang="en-US" sz="1100" b="0" i="0" kern="1200"/>
            <a:t>Visualized actual vs. predicted values and feature importances.</a:t>
          </a:r>
          <a:endParaRPr lang="en-US" sz="1100" kern="1200"/>
        </a:p>
        <a:p>
          <a:pPr marL="0" lvl="0" indent="0" algn="ctr" defTabSz="488950">
            <a:lnSpc>
              <a:spcPct val="100000"/>
            </a:lnSpc>
            <a:spcBef>
              <a:spcPct val="0"/>
            </a:spcBef>
            <a:spcAft>
              <a:spcPct val="35000"/>
            </a:spcAft>
            <a:buNone/>
          </a:pPr>
          <a:r>
            <a:rPr lang="en-US" sz="1100" b="0" i="0" kern="1200"/>
            <a:t>Diagnosed model fit using residual plots.</a:t>
          </a:r>
          <a:endParaRPr lang="en-US" sz="1100" kern="1200"/>
        </a:p>
      </dsp:txBody>
      <dsp:txXfrm>
        <a:off x="7469218" y="1721323"/>
        <a:ext cx="1588359" cy="2189956"/>
      </dsp:txXfrm>
    </dsp:sp>
    <dsp:sp modelId="{C81ECB7D-237C-47A1-964A-E7D978B271D4}">
      <dsp:nvSpPr>
        <dsp:cNvPr id="0" name=""/>
        <dsp:cNvSpPr/>
      </dsp:nvSpPr>
      <dsp:spPr>
        <a:xfrm>
          <a:off x="9851757" y="281524"/>
          <a:ext cx="555925" cy="55592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B33A27-0B52-4EA8-AA4C-3C9BB1D3F126}">
      <dsp:nvSpPr>
        <dsp:cNvPr id="0" name=""/>
        <dsp:cNvSpPr/>
      </dsp:nvSpPr>
      <dsp:spPr>
        <a:xfrm>
          <a:off x="9335540" y="993530"/>
          <a:ext cx="1588359" cy="6551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Reporting and Conclusion:</a:t>
          </a:r>
          <a:endParaRPr lang="en-US" sz="1400" kern="1200"/>
        </a:p>
      </dsp:txBody>
      <dsp:txXfrm>
        <a:off x="9335540" y="993530"/>
        <a:ext cx="1588359" cy="655198"/>
      </dsp:txXfrm>
    </dsp:sp>
    <dsp:sp modelId="{667D05F1-A981-4550-A13A-04BD65D8C4DD}">
      <dsp:nvSpPr>
        <dsp:cNvPr id="0" name=""/>
        <dsp:cNvSpPr/>
      </dsp:nvSpPr>
      <dsp:spPr>
        <a:xfrm>
          <a:off x="9335540" y="1721323"/>
          <a:ext cx="1588359" cy="2189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Summarized findings and provided actionable recommendations.</a:t>
          </a:r>
          <a:endParaRPr lang="en-US" sz="1100" kern="1200"/>
        </a:p>
        <a:p>
          <a:pPr marL="0" lvl="0" indent="0" algn="ctr" defTabSz="488950">
            <a:lnSpc>
              <a:spcPct val="100000"/>
            </a:lnSpc>
            <a:spcBef>
              <a:spcPct val="0"/>
            </a:spcBef>
            <a:spcAft>
              <a:spcPct val="35000"/>
            </a:spcAft>
            <a:buNone/>
          </a:pPr>
          <a:r>
            <a:rPr lang="en-US" sz="1100" b="0" i="0" kern="1200"/>
            <a:t>Highlighted key insights and suggested areas for further investigation or intervention.</a:t>
          </a:r>
          <a:endParaRPr lang="en-US" sz="1100" kern="1200"/>
        </a:p>
      </dsp:txBody>
      <dsp:txXfrm>
        <a:off x="9335540" y="1721323"/>
        <a:ext cx="1588359" cy="21899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7CC38A-C462-4A65-9F5C-46E2AF6814AB}">
      <dsp:nvSpPr>
        <dsp:cNvPr id="0" name=""/>
        <dsp:cNvSpPr/>
      </dsp:nvSpPr>
      <dsp:spPr>
        <a:xfrm rot="5400000">
          <a:off x="7609998" y="-3329265"/>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Most common occupation is labor.</a:t>
          </a:r>
          <a:endParaRPr lang="en-US" sz="1700" kern="1200"/>
        </a:p>
        <a:p>
          <a:pPr marL="171450" lvl="1" indent="-171450" algn="l" defTabSz="755650">
            <a:lnSpc>
              <a:spcPct val="90000"/>
            </a:lnSpc>
            <a:spcBef>
              <a:spcPct val="0"/>
            </a:spcBef>
            <a:spcAft>
              <a:spcPct val="15000"/>
            </a:spcAft>
            <a:buChar char="•"/>
          </a:pPr>
          <a:r>
            <a:rPr lang="en-US" sz="1700" b="0" i="0" kern="1200"/>
            <a:t>Influences financial stability and support.</a:t>
          </a:r>
          <a:endParaRPr lang="en-US" sz="1700" kern="1200"/>
        </a:p>
      </dsp:txBody>
      <dsp:txXfrm rot="-5400000">
        <a:off x="4199750" y="112505"/>
        <a:ext cx="7434701" cy="582682"/>
      </dsp:txXfrm>
    </dsp:sp>
    <dsp:sp modelId="{89DC3FCA-38F0-4894-B1D4-E19D22F30E10}">
      <dsp:nvSpPr>
        <dsp:cNvPr id="0" name=""/>
        <dsp:cNvSpPr/>
      </dsp:nvSpPr>
      <dsp:spPr>
        <a:xfrm>
          <a:off x="0" y="267"/>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Father’s Occupation:</a:t>
          </a:r>
          <a:endParaRPr lang="en-US" sz="2200" kern="1200"/>
        </a:p>
      </dsp:txBody>
      <dsp:txXfrm>
        <a:off x="39402" y="39669"/>
        <a:ext cx="4120946" cy="728354"/>
      </dsp:txXfrm>
    </dsp:sp>
    <dsp:sp modelId="{8953FAED-BD03-43E4-8F6C-16BC21658B16}">
      <dsp:nvSpPr>
        <dsp:cNvPr id="0" name=""/>
        <dsp:cNvSpPr/>
      </dsp:nvSpPr>
      <dsp:spPr>
        <a:xfrm rot="5400000">
          <a:off x="7609998" y="-2481748"/>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Even split between displaced and non-displaced students.</a:t>
          </a:r>
          <a:endParaRPr lang="en-US" sz="1700" kern="1200"/>
        </a:p>
        <a:p>
          <a:pPr marL="171450" lvl="1" indent="-171450" algn="l" defTabSz="755650">
            <a:lnSpc>
              <a:spcPct val="90000"/>
            </a:lnSpc>
            <a:spcBef>
              <a:spcPct val="0"/>
            </a:spcBef>
            <a:spcAft>
              <a:spcPct val="15000"/>
            </a:spcAft>
            <a:buChar char="•"/>
          </a:pPr>
          <a:r>
            <a:rPr lang="en-US" sz="1700" b="0" i="0" kern="1200"/>
            <a:t>Highlights need for specific support services.</a:t>
          </a:r>
          <a:endParaRPr lang="en-US" sz="1700" kern="1200"/>
        </a:p>
      </dsp:txBody>
      <dsp:txXfrm rot="-5400000">
        <a:off x="4199750" y="960022"/>
        <a:ext cx="7434701" cy="582682"/>
      </dsp:txXfrm>
    </dsp:sp>
    <dsp:sp modelId="{D3AF6257-DC94-42BE-95FC-A60901C69C21}">
      <dsp:nvSpPr>
        <dsp:cNvPr id="0" name=""/>
        <dsp:cNvSpPr/>
      </dsp:nvSpPr>
      <dsp:spPr>
        <a:xfrm>
          <a:off x="0" y="847783"/>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Displaced Status:</a:t>
          </a:r>
          <a:endParaRPr lang="en-US" sz="2200" kern="1200"/>
        </a:p>
      </dsp:txBody>
      <dsp:txXfrm>
        <a:off x="39402" y="887185"/>
        <a:ext cx="4120946" cy="728354"/>
      </dsp:txXfrm>
    </dsp:sp>
    <dsp:sp modelId="{29B9741D-5E1B-4435-9519-B9D70ABEC8AB}">
      <dsp:nvSpPr>
        <dsp:cNvPr id="0" name=""/>
        <dsp:cNvSpPr/>
      </dsp:nvSpPr>
      <dsp:spPr>
        <a:xfrm rot="5400000">
          <a:off x="7609998" y="-1634232"/>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Majority do not have special needs, but a notable minority does.</a:t>
          </a:r>
          <a:endParaRPr lang="en-US" sz="1700" kern="1200"/>
        </a:p>
        <a:p>
          <a:pPr marL="171450" lvl="1" indent="-171450" algn="l" defTabSz="755650">
            <a:lnSpc>
              <a:spcPct val="90000"/>
            </a:lnSpc>
            <a:spcBef>
              <a:spcPct val="0"/>
            </a:spcBef>
            <a:spcAft>
              <a:spcPct val="15000"/>
            </a:spcAft>
            <a:buChar char="•"/>
          </a:pPr>
          <a:r>
            <a:rPr lang="en-US" sz="1700" b="0" i="0" kern="1200"/>
            <a:t>Ensures adequate resources for inclusive education.</a:t>
          </a:r>
          <a:endParaRPr lang="en-US" sz="1700" kern="1200"/>
        </a:p>
      </dsp:txBody>
      <dsp:txXfrm rot="-5400000">
        <a:off x="4199750" y="1807538"/>
        <a:ext cx="7434701" cy="582682"/>
      </dsp:txXfrm>
    </dsp:sp>
    <dsp:sp modelId="{9C0F6E1E-1616-4DEB-A0E7-7DCB74CD968A}">
      <dsp:nvSpPr>
        <dsp:cNvPr id="0" name=""/>
        <dsp:cNvSpPr/>
      </dsp:nvSpPr>
      <dsp:spPr>
        <a:xfrm>
          <a:off x="0" y="1695299"/>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Educational Special Needs:</a:t>
          </a:r>
          <a:endParaRPr lang="en-US" sz="2200" kern="1200"/>
        </a:p>
      </dsp:txBody>
      <dsp:txXfrm>
        <a:off x="39402" y="1734701"/>
        <a:ext cx="4120946" cy="728354"/>
      </dsp:txXfrm>
    </dsp:sp>
    <dsp:sp modelId="{289CAD07-2F32-4EFE-8B3F-2BC96C351E80}">
      <dsp:nvSpPr>
        <dsp:cNvPr id="0" name=""/>
        <dsp:cNvSpPr/>
      </dsp:nvSpPr>
      <dsp:spPr>
        <a:xfrm rot="5400000">
          <a:off x="7609998" y="-786716"/>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Most students are not debtors.</a:t>
          </a:r>
          <a:endParaRPr lang="en-US" sz="1700" kern="1200"/>
        </a:p>
        <a:p>
          <a:pPr marL="171450" lvl="1" indent="-171450" algn="l" defTabSz="755650">
            <a:lnSpc>
              <a:spcPct val="90000"/>
            </a:lnSpc>
            <a:spcBef>
              <a:spcPct val="0"/>
            </a:spcBef>
            <a:spcAft>
              <a:spcPct val="15000"/>
            </a:spcAft>
            <a:buChar char="•"/>
          </a:pPr>
          <a:r>
            <a:rPr lang="en-US" sz="1700" b="0" i="0" kern="1200"/>
            <a:t>Financial stability is common, but some face challenges requiring aid.</a:t>
          </a:r>
          <a:endParaRPr lang="en-US" sz="1700" kern="1200"/>
        </a:p>
      </dsp:txBody>
      <dsp:txXfrm rot="-5400000">
        <a:off x="4199750" y="2655054"/>
        <a:ext cx="7434701" cy="582682"/>
      </dsp:txXfrm>
    </dsp:sp>
    <dsp:sp modelId="{7D90150D-FE5A-4E81-BD98-2EC1FDE57C49}">
      <dsp:nvSpPr>
        <dsp:cNvPr id="0" name=""/>
        <dsp:cNvSpPr/>
      </dsp:nvSpPr>
      <dsp:spPr>
        <a:xfrm>
          <a:off x="0" y="2542816"/>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Debtor Status:</a:t>
          </a:r>
          <a:endParaRPr lang="en-US" sz="2200" kern="1200"/>
        </a:p>
      </dsp:txBody>
      <dsp:txXfrm>
        <a:off x="39402" y="2582218"/>
        <a:ext cx="4120946" cy="728354"/>
      </dsp:txXfrm>
    </dsp:sp>
    <dsp:sp modelId="{A23B39BF-A166-4D06-8016-E96AAFB1F8A0}">
      <dsp:nvSpPr>
        <dsp:cNvPr id="0" name=""/>
        <dsp:cNvSpPr/>
      </dsp:nvSpPr>
      <dsp:spPr>
        <a:xfrm rot="5400000">
          <a:off x="7609998" y="60799"/>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Most students have up-to-date tuition fees.</a:t>
          </a:r>
          <a:endParaRPr lang="en-US" sz="1700" kern="1200"/>
        </a:p>
        <a:p>
          <a:pPr marL="171450" lvl="1" indent="-171450" algn="l" defTabSz="755650">
            <a:lnSpc>
              <a:spcPct val="90000"/>
            </a:lnSpc>
            <a:spcBef>
              <a:spcPct val="0"/>
            </a:spcBef>
            <a:spcAft>
              <a:spcPct val="15000"/>
            </a:spcAft>
            <a:buChar char="•"/>
          </a:pPr>
          <a:r>
            <a:rPr lang="en-US" sz="1700" b="0" i="0" kern="1200"/>
            <a:t>Crucial for academic progress.</a:t>
          </a:r>
          <a:endParaRPr lang="en-US" sz="1700" kern="1200"/>
        </a:p>
      </dsp:txBody>
      <dsp:txXfrm rot="-5400000">
        <a:off x="4199750" y="3502569"/>
        <a:ext cx="7434701" cy="582682"/>
      </dsp:txXfrm>
    </dsp:sp>
    <dsp:sp modelId="{58045ED2-72D0-48D0-ACF3-858B1864DA41}">
      <dsp:nvSpPr>
        <dsp:cNvPr id="0" name=""/>
        <dsp:cNvSpPr/>
      </dsp:nvSpPr>
      <dsp:spPr>
        <a:xfrm>
          <a:off x="0" y="3390332"/>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Tuition Fees Up to Date:</a:t>
          </a:r>
          <a:endParaRPr lang="en-US" sz="2200" kern="1200"/>
        </a:p>
      </dsp:txBody>
      <dsp:txXfrm>
        <a:off x="39402" y="3429734"/>
        <a:ext cx="4120946" cy="728354"/>
      </dsp:txXfrm>
    </dsp:sp>
    <dsp:sp modelId="{9790ED24-8257-4E30-8CDC-8D0F3F46212A}">
      <dsp:nvSpPr>
        <dsp:cNvPr id="0" name=""/>
        <dsp:cNvSpPr/>
      </dsp:nvSpPr>
      <dsp:spPr>
        <a:xfrm rot="5400000">
          <a:off x="7609998" y="908316"/>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More male students than female students.</a:t>
          </a:r>
          <a:endParaRPr lang="en-US" sz="1700" kern="1200"/>
        </a:p>
        <a:p>
          <a:pPr marL="171450" lvl="1" indent="-171450" algn="l" defTabSz="755650">
            <a:lnSpc>
              <a:spcPct val="90000"/>
            </a:lnSpc>
            <a:spcBef>
              <a:spcPct val="0"/>
            </a:spcBef>
            <a:spcAft>
              <a:spcPct val="15000"/>
            </a:spcAft>
            <a:buChar char="•"/>
          </a:pPr>
          <a:r>
            <a:rPr lang="en-US" sz="1700" b="0" i="0" kern="1200"/>
            <a:t>May need gender equity initiatives.</a:t>
          </a:r>
          <a:endParaRPr lang="en-US" sz="1700" kern="1200"/>
        </a:p>
      </dsp:txBody>
      <dsp:txXfrm rot="-5400000">
        <a:off x="4199750" y="4350086"/>
        <a:ext cx="7434701" cy="582682"/>
      </dsp:txXfrm>
    </dsp:sp>
    <dsp:sp modelId="{CEAD1B83-A3F8-484F-9F5D-5FA8BF8AA686}">
      <dsp:nvSpPr>
        <dsp:cNvPr id="0" name=""/>
        <dsp:cNvSpPr/>
      </dsp:nvSpPr>
      <dsp:spPr>
        <a:xfrm>
          <a:off x="0" y="4237848"/>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Gender:</a:t>
          </a:r>
          <a:endParaRPr lang="en-US" sz="2200" kern="1200"/>
        </a:p>
      </dsp:txBody>
      <dsp:txXfrm>
        <a:off x="39402" y="4277250"/>
        <a:ext cx="4120946" cy="728354"/>
      </dsp:txXfrm>
    </dsp:sp>
    <dsp:sp modelId="{47AE120E-7E50-43E1-97B7-974D22FB8FBD}">
      <dsp:nvSpPr>
        <dsp:cNvPr id="0" name=""/>
        <dsp:cNvSpPr/>
      </dsp:nvSpPr>
      <dsp:spPr>
        <a:xfrm rot="5400000">
          <a:off x="7609998" y="1755832"/>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Majority are domestic students.</a:t>
          </a:r>
          <a:endParaRPr lang="en-US" sz="1700" kern="1200"/>
        </a:p>
        <a:p>
          <a:pPr marL="171450" lvl="1" indent="-171450" algn="l" defTabSz="755650">
            <a:lnSpc>
              <a:spcPct val="90000"/>
            </a:lnSpc>
            <a:spcBef>
              <a:spcPct val="0"/>
            </a:spcBef>
            <a:spcAft>
              <a:spcPct val="15000"/>
            </a:spcAft>
            <a:buChar char="•"/>
          </a:pPr>
          <a:r>
            <a:rPr lang="en-US" sz="1700" b="0" i="0" kern="1200"/>
            <a:t>Potential to increase international enrollment.</a:t>
          </a:r>
          <a:endParaRPr lang="en-US" sz="1700" kern="1200"/>
        </a:p>
      </dsp:txBody>
      <dsp:txXfrm rot="-5400000">
        <a:off x="4199750" y="5197602"/>
        <a:ext cx="7434701" cy="582682"/>
      </dsp:txXfrm>
    </dsp:sp>
    <dsp:sp modelId="{40CBF127-7961-466F-93FE-D85F8012C0EC}">
      <dsp:nvSpPr>
        <dsp:cNvPr id="0" name=""/>
        <dsp:cNvSpPr/>
      </dsp:nvSpPr>
      <dsp:spPr>
        <a:xfrm>
          <a:off x="0" y="5085364"/>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International Status:</a:t>
          </a:r>
          <a:endParaRPr lang="en-US" sz="2200" kern="1200"/>
        </a:p>
      </dsp:txBody>
      <dsp:txXfrm>
        <a:off x="39402" y="5124766"/>
        <a:ext cx="4120946" cy="728354"/>
      </dsp:txXfrm>
    </dsp:sp>
    <dsp:sp modelId="{694A5CB4-31D3-4023-9888-C88465D7FC11}">
      <dsp:nvSpPr>
        <dsp:cNvPr id="0" name=""/>
        <dsp:cNvSpPr/>
      </dsp:nvSpPr>
      <dsp:spPr>
        <a:xfrm rot="5400000">
          <a:off x="7609998" y="2603348"/>
          <a:ext cx="645726" cy="7466223"/>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b="0" i="0" kern="1200"/>
            <a:t>Most students are enrolled, followed by graduates and dropouts.</a:t>
          </a:r>
          <a:endParaRPr lang="en-US" sz="1700" kern="1200"/>
        </a:p>
        <a:p>
          <a:pPr marL="171450" lvl="1" indent="-171450" algn="l" defTabSz="755650">
            <a:lnSpc>
              <a:spcPct val="90000"/>
            </a:lnSpc>
            <a:spcBef>
              <a:spcPct val="0"/>
            </a:spcBef>
            <a:spcAft>
              <a:spcPct val="15000"/>
            </a:spcAft>
            <a:buChar char="•"/>
          </a:pPr>
          <a:r>
            <a:rPr lang="en-US" sz="1700" b="0" i="0" kern="1200"/>
            <a:t>High retention and graduation rates; focus on reducing dropout rates.</a:t>
          </a:r>
          <a:endParaRPr lang="en-US" sz="1700" kern="1200"/>
        </a:p>
      </dsp:txBody>
      <dsp:txXfrm rot="-5400000">
        <a:off x="4199750" y="6045118"/>
        <a:ext cx="7434701" cy="582682"/>
      </dsp:txXfrm>
    </dsp:sp>
    <dsp:sp modelId="{4E2C2C9A-E4B2-4061-8071-BBFE3FD3F1FF}">
      <dsp:nvSpPr>
        <dsp:cNvPr id="0" name=""/>
        <dsp:cNvSpPr/>
      </dsp:nvSpPr>
      <dsp:spPr>
        <a:xfrm>
          <a:off x="0" y="5932881"/>
          <a:ext cx="4199750" cy="80715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kern="1200"/>
            <a:t>Performance Outcome (Target):</a:t>
          </a:r>
          <a:endParaRPr lang="en-US" sz="2200" kern="1200"/>
        </a:p>
      </dsp:txBody>
      <dsp:txXfrm>
        <a:off x="39402" y="5972283"/>
        <a:ext cx="4120946" cy="7283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91CB11-CDF8-42F0-8C1D-25CA87B84902}">
      <dsp:nvSpPr>
        <dsp:cNvPr id="0" name=""/>
        <dsp:cNvSpPr/>
      </dsp:nvSpPr>
      <dsp:spPr>
        <a:xfrm>
          <a:off x="0" y="686"/>
          <a:ext cx="10515600" cy="160713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8CB605-6573-49B3-B8BC-AB8C587E5FBA}">
      <dsp:nvSpPr>
        <dsp:cNvPr id="0" name=""/>
        <dsp:cNvSpPr/>
      </dsp:nvSpPr>
      <dsp:spPr>
        <a:xfrm>
          <a:off x="486159" y="362292"/>
          <a:ext cx="883925" cy="8839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BBC324-7011-4F2F-8205-714227C60486}">
      <dsp:nvSpPr>
        <dsp:cNvPr id="0" name=""/>
        <dsp:cNvSpPr/>
      </dsp:nvSpPr>
      <dsp:spPr>
        <a:xfrm>
          <a:off x="1856244" y="686"/>
          <a:ext cx="8659355" cy="1607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89" tIns="170089" rIns="170089" bIns="170089" numCol="1" spcCol="1270" anchor="ctr" anchorCtr="0">
          <a:noAutofit/>
        </a:bodyPr>
        <a:lstStyle/>
        <a:p>
          <a:pPr marL="0" lvl="0" indent="0" algn="l" defTabSz="889000">
            <a:lnSpc>
              <a:spcPct val="100000"/>
            </a:lnSpc>
            <a:spcBef>
              <a:spcPct val="0"/>
            </a:spcBef>
            <a:spcAft>
              <a:spcPct val="35000"/>
            </a:spcAft>
            <a:buNone/>
          </a:pPr>
          <a:r>
            <a:rPr lang="en-US" sz="2000" b="1" i="0" kern="1200"/>
            <a:t>Selection of Proper Model for Academic Performance Prediction</a:t>
          </a:r>
          <a:endParaRPr lang="en-US" sz="2000" kern="1200"/>
        </a:p>
      </dsp:txBody>
      <dsp:txXfrm>
        <a:off x="1856244" y="686"/>
        <a:ext cx="8659355" cy="1607138"/>
      </dsp:txXfrm>
    </dsp:sp>
    <dsp:sp modelId="{D615C360-31A7-4DB7-A9CF-621F113EF360}">
      <dsp:nvSpPr>
        <dsp:cNvPr id="0" name=""/>
        <dsp:cNvSpPr/>
      </dsp:nvSpPr>
      <dsp:spPr>
        <a:xfrm>
          <a:off x="0" y="2009609"/>
          <a:ext cx="10515600" cy="160713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678EAD-7945-4DE9-A58A-E57F4DAE07CF}">
      <dsp:nvSpPr>
        <dsp:cNvPr id="0" name=""/>
        <dsp:cNvSpPr/>
      </dsp:nvSpPr>
      <dsp:spPr>
        <a:xfrm>
          <a:off x="486159" y="2371215"/>
          <a:ext cx="883925" cy="8839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0E7E99-0ED1-4FE7-966C-E7051C430166}">
      <dsp:nvSpPr>
        <dsp:cNvPr id="0" name=""/>
        <dsp:cNvSpPr/>
      </dsp:nvSpPr>
      <dsp:spPr>
        <a:xfrm>
          <a:off x="1856244" y="2009609"/>
          <a:ext cx="8659355" cy="1607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89" tIns="170089" rIns="170089" bIns="170089" numCol="1" spcCol="1270" anchor="ctr" anchorCtr="0">
          <a:noAutofit/>
        </a:bodyPr>
        <a:lstStyle/>
        <a:p>
          <a:pPr marL="0" lvl="0" indent="0" algn="l" defTabSz="889000">
            <a:lnSpc>
              <a:spcPct val="100000"/>
            </a:lnSpc>
            <a:spcBef>
              <a:spcPct val="0"/>
            </a:spcBef>
            <a:spcAft>
              <a:spcPct val="35000"/>
            </a:spcAft>
            <a:buNone/>
          </a:pPr>
          <a:r>
            <a:rPr lang="en-US" sz="2000" b="1" i="0" kern="1200"/>
            <a:t>Linear Regression:</a:t>
          </a:r>
          <a:r>
            <a:rPr lang="en-US" sz="2000" b="0" i="0" kern="1200"/>
            <a:t> An MSE of 7.45 indicates some prediction errors, and an R² of 0.70 means the model explains 70% of the variance in the target variable, suggesting a relatively good fit. </a:t>
          </a:r>
          <a:endParaRPr lang="en-US" sz="2000" kern="1200"/>
        </a:p>
      </dsp:txBody>
      <dsp:txXfrm>
        <a:off x="1856244" y="2009609"/>
        <a:ext cx="8659355" cy="1607138"/>
      </dsp:txXfrm>
    </dsp:sp>
    <dsp:sp modelId="{B8265023-A6E6-4139-B88E-4895078E5D04}">
      <dsp:nvSpPr>
        <dsp:cNvPr id="0" name=""/>
        <dsp:cNvSpPr/>
      </dsp:nvSpPr>
      <dsp:spPr>
        <a:xfrm>
          <a:off x="0" y="4018532"/>
          <a:ext cx="10515600" cy="160713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1BFCC9-8DE8-4FA3-9784-38D363790AC6}">
      <dsp:nvSpPr>
        <dsp:cNvPr id="0" name=""/>
        <dsp:cNvSpPr/>
      </dsp:nvSpPr>
      <dsp:spPr>
        <a:xfrm>
          <a:off x="486159" y="4380138"/>
          <a:ext cx="883925" cy="8839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B27F6E-9EA6-41B8-BC49-FBCFB25D1887}">
      <dsp:nvSpPr>
        <dsp:cNvPr id="0" name=""/>
        <dsp:cNvSpPr/>
      </dsp:nvSpPr>
      <dsp:spPr>
        <a:xfrm>
          <a:off x="1856244" y="4018532"/>
          <a:ext cx="8659355" cy="1607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89" tIns="170089" rIns="170089" bIns="170089" numCol="1" spcCol="1270" anchor="ctr" anchorCtr="0">
          <a:noAutofit/>
        </a:bodyPr>
        <a:lstStyle/>
        <a:p>
          <a:pPr marL="0" lvl="0" indent="0" algn="l" defTabSz="889000">
            <a:lnSpc>
              <a:spcPct val="100000"/>
            </a:lnSpc>
            <a:spcBef>
              <a:spcPct val="0"/>
            </a:spcBef>
            <a:spcAft>
              <a:spcPct val="35000"/>
            </a:spcAft>
            <a:buNone/>
          </a:pPr>
          <a:r>
            <a:rPr lang="en-US" sz="2000" b="1" i="0" kern="1200"/>
            <a:t>Random Forest:</a:t>
          </a:r>
          <a:r>
            <a:rPr lang="en-US" sz="2000" b="0" i="0" kern="1200"/>
            <a:t> With a much lower MSE of 1.19, it has significantly smaller prediction errors, and an R² of 0.95 indicates the model explains 95% of the variance, demonstrating a superior fit and higher accuracy compared to the linear regression model.</a:t>
          </a:r>
          <a:endParaRPr lang="en-US" sz="2000" kern="1200"/>
        </a:p>
      </dsp:txBody>
      <dsp:txXfrm>
        <a:off x="1856244" y="4018532"/>
        <a:ext cx="8659355" cy="16071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897881-B31D-40D2-8617-5F75B357DDCE}">
      <dsp:nvSpPr>
        <dsp:cNvPr id="0" name=""/>
        <dsp:cNvSpPr/>
      </dsp:nvSpPr>
      <dsp:spPr>
        <a:xfrm>
          <a:off x="0" y="0"/>
          <a:ext cx="9604375" cy="10635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2638DCF-8E8C-4C58-9471-B76D7D104BD4}">
      <dsp:nvSpPr>
        <dsp:cNvPr id="0" name=""/>
        <dsp:cNvSpPr/>
      </dsp:nvSpPr>
      <dsp:spPr>
        <a:xfrm>
          <a:off x="321714" y="239746"/>
          <a:ext cx="584935" cy="58493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8A542F7-AA31-4D38-A542-F8D1B74557E6}">
      <dsp:nvSpPr>
        <dsp:cNvPr id="0" name=""/>
        <dsp:cNvSpPr/>
      </dsp:nvSpPr>
      <dsp:spPr>
        <a:xfrm>
          <a:off x="1228364" y="454"/>
          <a:ext cx="8376010" cy="1063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2556" tIns="112556" rIns="112556" bIns="112556" numCol="1" spcCol="1270" anchor="ctr" anchorCtr="0">
          <a:noAutofit/>
        </a:bodyPr>
        <a:lstStyle/>
        <a:p>
          <a:pPr marL="0" lvl="0" indent="0" algn="l" defTabSz="933450">
            <a:lnSpc>
              <a:spcPct val="90000"/>
            </a:lnSpc>
            <a:spcBef>
              <a:spcPct val="0"/>
            </a:spcBef>
            <a:spcAft>
              <a:spcPct val="35000"/>
            </a:spcAft>
            <a:buNone/>
          </a:pPr>
          <a:r>
            <a:rPr lang="en-US" sz="2100" b="1" i="0" kern="1200"/>
            <a:t>Adopt Advanced Models:</a:t>
          </a:r>
          <a:r>
            <a:rPr lang="en-US" sz="2100" b="0" i="0" kern="1200"/>
            <a:t> Educational institutions should consider using advanced machine learning models like random forests for predicting student performance to leverage their superior accuracy and robustness.</a:t>
          </a:r>
          <a:endParaRPr lang="en-US" sz="2100" kern="1200"/>
        </a:p>
      </dsp:txBody>
      <dsp:txXfrm>
        <a:off x="1228364" y="454"/>
        <a:ext cx="8376010" cy="1063519"/>
      </dsp:txXfrm>
    </dsp:sp>
    <dsp:sp modelId="{1ECF1A9B-5D39-4E87-9B4A-9041E300891E}">
      <dsp:nvSpPr>
        <dsp:cNvPr id="0" name=""/>
        <dsp:cNvSpPr/>
      </dsp:nvSpPr>
      <dsp:spPr>
        <a:xfrm>
          <a:off x="0" y="1329853"/>
          <a:ext cx="9604375" cy="10635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471506-7B0D-40FD-A001-7373695AD823}">
      <dsp:nvSpPr>
        <dsp:cNvPr id="0" name=""/>
        <dsp:cNvSpPr/>
      </dsp:nvSpPr>
      <dsp:spPr>
        <a:xfrm>
          <a:off x="321714" y="1569145"/>
          <a:ext cx="584935" cy="58493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451719-592C-456E-A8F4-323D886150E1}">
      <dsp:nvSpPr>
        <dsp:cNvPr id="0" name=""/>
        <dsp:cNvSpPr/>
      </dsp:nvSpPr>
      <dsp:spPr>
        <a:xfrm>
          <a:off x="1228364" y="1329853"/>
          <a:ext cx="8376010" cy="1063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2556" tIns="112556" rIns="112556" bIns="112556" numCol="1" spcCol="1270" anchor="ctr" anchorCtr="0">
          <a:noAutofit/>
        </a:bodyPr>
        <a:lstStyle/>
        <a:p>
          <a:pPr marL="0" lvl="0" indent="0" algn="l" defTabSz="933450">
            <a:lnSpc>
              <a:spcPct val="90000"/>
            </a:lnSpc>
            <a:spcBef>
              <a:spcPct val="0"/>
            </a:spcBef>
            <a:spcAft>
              <a:spcPct val="35000"/>
            </a:spcAft>
            <a:buNone/>
          </a:pPr>
          <a:r>
            <a:rPr lang="en-US" sz="2100" b="1" i="0" kern="1200"/>
            <a:t>Focus on Early Interventions:</a:t>
          </a:r>
          <a:r>
            <a:rPr lang="en-US" sz="2100" b="0" i="0" kern="1200"/>
            <a:t> Early identification of at-risk students based on initial academic performance can help tailor interventions and support to improve their long-term success.</a:t>
          </a:r>
          <a:endParaRPr lang="en-US" sz="2100" kern="1200"/>
        </a:p>
      </dsp:txBody>
      <dsp:txXfrm>
        <a:off x="1228364" y="1329853"/>
        <a:ext cx="8376010" cy="1063519"/>
      </dsp:txXfrm>
    </dsp:sp>
    <dsp:sp modelId="{AFE74B07-6181-411A-BC45-AEA8E14D2351}">
      <dsp:nvSpPr>
        <dsp:cNvPr id="0" name=""/>
        <dsp:cNvSpPr/>
      </dsp:nvSpPr>
      <dsp:spPr>
        <a:xfrm>
          <a:off x="0" y="2659253"/>
          <a:ext cx="9604375" cy="10635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38434DD-43F8-4312-B4DF-EEA9345911CC}">
      <dsp:nvSpPr>
        <dsp:cNvPr id="0" name=""/>
        <dsp:cNvSpPr/>
      </dsp:nvSpPr>
      <dsp:spPr>
        <a:xfrm>
          <a:off x="321714" y="2898544"/>
          <a:ext cx="584935" cy="58493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905CFE8-F6E9-42E3-96E4-229255F94E47}">
      <dsp:nvSpPr>
        <dsp:cNvPr id="0" name=""/>
        <dsp:cNvSpPr/>
      </dsp:nvSpPr>
      <dsp:spPr>
        <a:xfrm>
          <a:off x="1228364" y="2659253"/>
          <a:ext cx="8376010" cy="1063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2556" tIns="112556" rIns="112556" bIns="112556" numCol="1" spcCol="1270" anchor="ctr" anchorCtr="0">
          <a:noAutofit/>
        </a:bodyPr>
        <a:lstStyle/>
        <a:p>
          <a:pPr marL="0" lvl="0" indent="0" algn="l" defTabSz="933450">
            <a:lnSpc>
              <a:spcPct val="90000"/>
            </a:lnSpc>
            <a:spcBef>
              <a:spcPct val="0"/>
            </a:spcBef>
            <a:spcAft>
              <a:spcPct val="35000"/>
            </a:spcAft>
            <a:buNone/>
          </a:pPr>
          <a:r>
            <a:rPr lang="en-US" sz="2100" b="1" i="0" kern="1200"/>
            <a:t>Continuous Monitoring:</a:t>
          </a:r>
          <a:r>
            <a:rPr lang="en-US" sz="2100" b="0" i="0" kern="1200"/>
            <a:t> Regular monitoring of student performance and ongoing adjustments to support services can help maintain high academic standards and student outcomes.</a:t>
          </a:r>
          <a:endParaRPr lang="en-US" sz="2100" kern="1200"/>
        </a:p>
      </dsp:txBody>
      <dsp:txXfrm>
        <a:off x="1228364" y="2659253"/>
        <a:ext cx="8376010" cy="1063519"/>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4.jpeg>
</file>

<file path=ppt/media/image5.png>
</file>

<file path=ppt/media/image6.svg>
</file>

<file path=ppt/media/image7.png>
</file>

<file path=ppt/media/image8.svg>
</file>

<file path=ppt/media/image9.pn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350CF-7E37-DCCA-CB55-27D942920A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0AEB865-611F-B30F-1999-626685C53E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B34B278-D1E5-058C-21F2-4E60F44195DD}"/>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B71722CB-DD84-E0F4-87FA-03C67410050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EE1094F-1B2D-822C-6CEB-5EBABC691EAB}"/>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1418054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2FAB0-7D97-5D50-C20A-98BE9697F7F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192BA30-B1F9-19E2-2174-1171686052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7D1C962-EBDD-7EFD-05C9-74EB273D9F37}"/>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302A8A1B-35F6-E9ED-DF35-66D3636DB41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3EA7FAB-3BF2-51FA-B038-5E35FB46FC86}"/>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2593814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D50E4C-0F14-A39F-D075-CC50579D7C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ACC13074-E20C-23CA-81F8-AB366BF4F4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C369D34-BC6C-E002-D08D-F2E2344BBADA}"/>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62EB12FF-CBBE-ABCD-5548-51791F296B6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B26EA8A-8B51-BC91-DF6E-AF3A62763C4C}"/>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41829768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8110C49B-354A-4720-89F8-0C476C00B103}" type="slidenum">
              <a:rPr lang="en-CA" smtClean="0"/>
              <a:t>‹#›</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51427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110C49B-354A-4720-89F8-0C476C00B103}" type="slidenum">
              <a:rPr lang="en-CA" smtClean="0"/>
              <a:t>‹#›</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10174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110C49B-354A-4720-89F8-0C476C00B103}" type="slidenum">
              <a:rPr lang="en-CA" smtClean="0"/>
              <a:t>‹#›</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773996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34630D-107F-4AC1-8B75-A7AD164636C2}" type="datetimeFigureOut">
              <a:rPr lang="en-CA" smtClean="0"/>
              <a:t>2024-05-26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110C49B-354A-4720-89F8-0C476C00B103}" type="slidenum">
              <a:rPr lang="en-CA" smtClean="0"/>
              <a:t>‹#›</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2443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34630D-107F-4AC1-8B75-A7AD164636C2}" type="datetimeFigureOut">
              <a:rPr lang="en-CA" smtClean="0"/>
              <a:t>2024-05-26</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8110C49B-354A-4720-89F8-0C476C00B103}" type="slidenum">
              <a:rPr lang="en-CA" smtClean="0"/>
              <a:t>‹#›</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72554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34630D-107F-4AC1-8B75-A7AD164636C2}" type="datetimeFigureOut">
              <a:rPr lang="en-CA" smtClean="0"/>
              <a:t>2024-05-26</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8110C49B-354A-4720-89F8-0C476C00B103}" type="slidenum">
              <a:rPr lang="en-CA" smtClean="0"/>
              <a:t>‹#›</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122518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34630D-107F-4AC1-8B75-A7AD164636C2}" type="datetimeFigureOut">
              <a:rPr lang="en-CA" smtClean="0"/>
              <a:t>2024-05-26</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917997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A34630D-107F-4AC1-8B75-A7AD164636C2}" type="datetimeFigureOut">
              <a:rPr lang="en-CA" smtClean="0"/>
              <a:t>2024-05-26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110C49B-354A-4720-89F8-0C476C00B103}" type="slidenum">
              <a:rPr lang="en-CA" smtClean="0"/>
              <a:t>‹#›</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29338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45C91-8B8E-641C-B256-6FF1DE3A0D6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93444FC2-7D47-990D-A8ED-2FAE04D5A2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A1AA1F1-15FD-201D-241B-C0402355B84F}"/>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6DC98D82-7397-2015-884B-5380EB0F23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8C4A2C-38AA-5307-DD18-E5D31ECCF473}"/>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14400229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5A34630D-107F-4AC1-8B75-A7AD164636C2}" type="datetimeFigureOut">
              <a:rPr lang="en-CA" smtClean="0"/>
              <a:t>2024-05-26</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8110C49B-354A-4720-89F8-0C476C00B103}" type="slidenum">
              <a:rPr lang="en-CA" smtClean="0"/>
              <a:t>‹#›</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405837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110C49B-354A-4720-89F8-0C476C00B103}" type="slidenum">
              <a:rPr lang="en-CA" smtClean="0"/>
              <a:t>‹#›</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920641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110C49B-354A-4720-89F8-0C476C00B103}" type="slidenum">
              <a:rPr lang="en-CA" smtClean="0"/>
              <a:t>‹#›</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60419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4614F-7530-CCB3-81CF-6B8C3CA088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54723903-06A9-2011-2246-9EB3FC6810D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E30E11-1847-DAC1-C509-DB8EEAD3AFFB}"/>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F4842E3F-387C-E132-4F70-45C3D57F7FC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EF8A461-29EE-8DBA-FD23-4A9577F6D9B0}"/>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3197124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8E42A-642C-6776-1C5D-4A294811C97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9AF50B0-F4F6-4BF5-F163-0A0A7C6D98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928953B-6248-0D20-7060-9473AD3914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97FFD975-1135-58E3-C600-9B052C6B28F0}"/>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6" name="Footer Placeholder 5">
            <a:extLst>
              <a:ext uri="{FF2B5EF4-FFF2-40B4-BE49-F238E27FC236}">
                <a16:creationId xmlns:a16="http://schemas.microsoft.com/office/drawing/2014/main" id="{CAE60762-48D1-1C0B-1703-6C2BD79FBAE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035C8D2-A45A-8B21-9C24-693EC374B2BD}"/>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1466595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E7706-0C06-446A-7F9D-143D103FF48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E34FCE0-DCE9-FBC4-9658-4C43037CFA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79A374-5F14-7594-3F0B-DED1EEB629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F984AAAC-9261-C4EE-5BDF-4FF3719F07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32C36A-6FD4-705D-6198-51E37153F7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B085476-8746-3559-BBB1-565A119F222C}"/>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8" name="Footer Placeholder 7">
            <a:extLst>
              <a:ext uri="{FF2B5EF4-FFF2-40B4-BE49-F238E27FC236}">
                <a16:creationId xmlns:a16="http://schemas.microsoft.com/office/drawing/2014/main" id="{C1662B31-F718-ECE4-4A65-B40D0591FA9E}"/>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D5A980C0-8E84-ACCC-FB1E-49E5133D4ED4}"/>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347173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13DB2-B458-9784-3C3A-D6FD90FF4B3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31D3E82-9E40-D80B-894C-611153EADEBD}"/>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4" name="Footer Placeholder 3">
            <a:extLst>
              <a:ext uri="{FF2B5EF4-FFF2-40B4-BE49-F238E27FC236}">
                <a16:creationId xmlns:a16="http://schemas.microsoft.com/office/drawing/2014/main" id="{FBA9D196-35B2-8047-9A02-ACAC2846E70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BD081DBC-0AC5-3874-8BDF-296EF76AA4BA}"/>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3308719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C4104F-3474-3515-58C3-7DE44D094DF8}"/>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3" name="Footer Placeholder 2">
            <a:extLst>
              <a:ext uri="{FF2B5EF4-FFF2-40B4-BE49-F238E27FC236}">
                <a16:creationId xmlns:a16="http://schemas.microsoft.com/office/drawing/2014/main" id="{543D9692-E23D-EB39-87AA-DF9D071C5AA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280E64D-8588-5B9B-B6A1-72A982253E10}"/>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3938360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AE532-344A-F65B-EE56-512F294685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7D3CDA5-8DA7-75A8-AC42-ABE3CBD6CE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C0C2CFA-4F77-2399-1F17-DBE1E72528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CAFFF9-F1B0-1574-3378-6304B4514FCF}"/>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6" name="Footer Placeholder 5">
            <a:extLst>
              <a:ext uri="{FF2B5EF4-FFF2-40B4-BE49-F238E27FC236}">
                <a16:creationId xmlns:a16="http://schemas.microsoft.com/office/drawing/2014/main" id="{8FB5628D-806B-A8EF-2840-D2B00E6CBFA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DACF893-1923-0684-E811-41AD224C419E}"/>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3928068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5E3A-7E49-11B3-D09D-F1AFDC9461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A3E1536C-8FB9-5629-CA70-E7C0251464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4B031DAB-33E5-4058-6AD7-B6FEF7CAED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5D4F45-9B59-E4F2-3E01-FC319EEC0B98}"/>
              </a:ext>
            </a:extLst>
          </p:cNvPr>
          <p:cNvSpPr>
            <a:spLocks noGrp="1"/>
          </p:cNvSpPr>
          <p:nvPr>
            <p:ph type="dt" sz="half" idx="10"/>
          </p:nvPr>
        </p:nvSpPr>
        <p:spPr/>
        <p:txBody>
          <a:bodyPr/>
          <a:lstStyle/>
          <a:p>
            <a:fld id="{5A34630D-107F-4AC1-8B75-A7AD164636C2}" type="datetimeFigureOut">
              <a:rPr lang="en-CA" smtClean="0"/>
              <a:t>2024-05-26</a:t>
            </a:fld>
            <a:endParaRPr lang="en-CA"/>
          </a:p>
        </p:txBody>
      </p:sp>
      <p:sp>
        <p:nvSpPr>
          <p:cNvPr id="6" name="Footer Placeholder 5">
            <a:extLst>
              <a:ext uri="{FF2B5EF4-FFF2-40B4-BE49-F238E27FC236}">
                <a16:creationId xmlns:a16="http://schemas.microsoft.com/office/drawing/2014/main" id="{E61C2267-9745-54F0-B2E8-6C216DD7A07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AFE4087-B852-E617-E66B-05D2BBDD2576}"/>
              </a:ext>
            </a:extLst>
          </p:cNvPr>
          <p:cNvSpPr>
            <a:spLocks noGrp="1"/>
          </p:cNvSpPr>
          <p:nvPr>
            <p:ph type="sldNum" sz="quarter" idx="12"/>
          </p:nvPr>
        </p:nvSpPr>
        <p:spPr/>
        <p:txBody>
          <a:bodyPr/>
          <a:lstStyle/>
          <a:p>
            <a:fld id="{8110C49B-354A-4720-89F8-0C476C00B103}" type="slidenum">
              <a:rPr lang="en-CA" smtClean="0"/>
              <a:t>‹#›</a:t>
            </a:fld>
            <a:endParaRPr lang="en-CA"/>
          </a:p>
        </p:txBody>
      </p:sp>
    </p:spTree>
    <p:extLst>
      <p:ext uri="{BB962C8B-B14F-4D97-AF65-F5344CB8AC3E}">
        <p14:creationId xmlns:p14="http://schemas.microsoft.com/office/powerpoint/2010/main" val="2470836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8ED637-589A-4A21-B53D-39DD1BA183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405FBC1-95CF-C2C5-2447-4BCF3C70A0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B7FB8A8-243F-8C6D-FEF7-B0BEC96226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A34630D-107F-4AC1-8B75-A7AD164636C2}" type="datetimeFigureOut">
              <a:rPr lang="en-CA" smtClean="0"/>
              <a:t>2024-05-26</a:t>
            </a:fld>
            <a:endParaRPr lang="en-CA"/>
          </a:p>
        </p:txBody>
      </p:sp>
      <p:sp>
        <p:nvSpPr>
          <p:cNvPr id="5" name="Footer Placeholder 4">
            <a:extLst>
              <a:ext uri="{FF2B5EF4-FFF2-40B4-BE49-F238E27FC236}">
                <a16:creationId xmlns:a16="http://schemas.microsoft.com/office/drawing/2014/main" id="{1C71AAA1-42C0-5AFD-AED1-61BA6FE26F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3A646F9C-3A8B-0C57-CA92-708B2C4B11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110C49B-354A-4720-89F8-0C476C00B103}" type="slidenum">
              <a:rPr lang="en-CA" smtClean="0"/>
              <a:t>‹#›</a:t>
            </a:fld>
            <a:endParaRPr lang="en-CA"/>
          </a:p>
        </p:txBody>
      </p:sp>
    </p:spTree>
    <p:extLst>
      <p:ext uri="{BB962C8B-B14F-4D97-AF65-F5344CB8AC3E}">
        <p14:creationId xmlns:p14="http://schemas.microsoft.com/office/powerpoint/2010/main" val="2385724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A34630D-107F-4AC1-8B75-A7AD164636C2}" type="datetimeFigureOut">
              <a:rPr lang="en-CA" smtClean="0"/>
              <a:t>2024-05-26</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8110C49B-354A-4720-89F8-0C476C00B103}" type="slidenum">
              <a:rPr lang="en-CA" smtClean="0"/>
              <a:t>‹#›</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50233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3.xml"/><Relationship Id="rId7" Type="http://schemas.openxmlformats.org/officeDocument/2006/relationships/diagramColors" Target="../diagrams/colors4.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18.sv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descr="People Discussing">
            <a:extLst>
              <a:ext uri="{FF2B5EF4-FFF2-40B4-BE49-F238E27FC236}">
                <a16:creationId xmlns:a16="http://schemas.microsoft.com/office/drawing/2014/main" id="{0D1C0454-9141-E07C-5362-FB6A68F938D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84" r="1" b="1"/>
          <a:stretch/>
        </p:blipFill>
        <p:spPr>
          <a:xfrm>
            <a:off x="-3047" y="10"/>
            <a:ext cx="12191999" cy="6857990"/>
          </a:xfrm>
          <a:prstGeom prst="rect">
            <a:avLst/>
          </a:prstGeom>
        </p:spPr>
      </p:pic>
      <p:sp>
        <p:nvSpPr>
          <p:cNvPr id="2" name="Title 1">
            <a:extLst>
              <a:ext uri="{FF2B5EF4-FFF2-40B4-BE49-F238E27FC236}">
                <a16:creationId xmlns:a16="http://schemas.microsoft.com/office/drawing/2014/main" id="{A67654A9-9582-3D5D-CD12-B403C5F4125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CA" sz="5200" b="1">
                <a:solidFill>
                  <a:srgbClr val="FFFFFF"/>
                </a:solidFill>
              </a:rPr>
              <a:t>Predictive analysis of higher education student performance</a:t>
            </a:r>
          </a:p>
        </p:txBody>
      </p:sp>
      <p:sp>
        <p:nvSpPr>
          <p:cNvPr id="3" name="Subtitle 2">
            <a:extLst>
              <a:ext uri="{FF2B5EF4-FFF2-40B4-BE49-F238E27FC236}">
                <a16:creationId xmlns:a16="http://schemas.microsoft.com/office/drawing/2014/main" id="{47A98E4A-C09D-050F-0C3E-7E1E182342F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CA">
                <a:solidFill>
                  <a:srgbClr val="FFFFFF"/>
                </a:solidFill>
              </a:rPr>
              <a:t>By Namrata Dutta</a:t>
            </a:r>
          </a:p>
        </p:txBody>
      </p:sp>
      <p:pic>
        <p:nvPicPr>
          <p:cNvPr id="49" name="Audio 48">
            <a:hlinkClick r:id="" action="ppaction://media"/>
            <a:extLst>
              <a:ext uri="{FF2B5EF4-FFF2-40B4-BE49-F238E27FC236}">
                <a16:creationId xmlns:a16="http://schemas.microsoft.com/office/drawing/2014/main" id="{0A109219-8B24-DE01-8FCB-1C0A1A8AAEBC}"/>
              </a:ext>
            </a:extLst>
          </p:cNvPr>
          <p:cNvPicPr>
            <a:picLocks noChangeAspect="1"/>
          </p:cNvPicPr>
          <p:nvPr>
            <a:audioFile r:link="rId4"/>
            <p:extLst>
              <p:ext uri="{DAA4B4D4-6D71-4841-9C94-3DE7FCFB9230}">
                <p14:media xmlns:p14="http://schemas.microsoft.com/office/powerpoint/2010/main" r:embed="rId3"/>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9089023"/>
      </p:ext>
    </p:extLst>
  </p:cSld>
  <p:clrMapOvr>
    <a:masterClrMapping/>
  </p:clrMapOvr>
  <mc:AlternateContent xmlns:mc="http://schemas.openxmlformats.org/markup-compatibility/2006">
    <mc:Choice xmlns:p14="http://schemas.microsoft.com/office/powerpoint/2010/main" Requires="p14">
      <p:transition spd="slow" p14:dur="2000" advTm="27582"/>
    </mc:Choice>
    <mc:Fallback>
      <p:transition spd="slow" advTm="27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video>
              <p:cMediaNode mute="1">
                <p:cTn id="15" repeatCount="indefinite" fill="hold" display="0">
                  <p:stCondLst>
                    <p:cond delay="indefinite"/>
                  </p:stCondLst>
                </p:cTn>
                <p:tgtEl>
                  <p:spTgt spid="5"/>
                </p:tgtEl>
              </p:cMediaNode>
            </p:video>
            <p:audio isNarration="1">
              <p:cMediaNode vol="80000" showWhenStopped="0">
                <p:cTn id="16" fill="hold" display="0">
                  <p:stCondLst>
                    <p:cond delay="indefinite"/>
                  </p:stCondLst>
                  <p:endCondLst>
                    <p:cond evt="onStopAudio" delay="0">
                      <p:tgtEl>
                        <p:sldTgt/>
                      </p:tgtEl>
                    </p:cond>
                  </p:endCondLst>
                </p:cTn>
                <p:tgtEl>
                  <p:spTgt spid="49"/>
                </p:tgtEl>
              </p:cMediaNode>
            </p:audio>
          </p:childTnLst>
        </p:cTn>
      </p:par>
    </p:tnLst>
  </p:timing>
  <p:extLst>
    <p:ext uri="{E180D4A7-C9FB-4DFB-919C-405C955672EB}">
      <p14:showEvtLst xmlns:p14="http://schemas.microsoft.com/office/powerpoint/2010/main">
        <p14:playEvt time="369" objId="5"/>
        <p14:playEvt time="9745" objId="5"/>
        <p14:playEvt time="27546" objId="5"/>
        <p14:stopEvt time="27582" objId="5"/>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5977C4-82A5-9438-B9B1-8E5537FE50D3}"/>
              </a:ext>
            </a:extLst>
          </p:cNvPr>
          <p:cNvSpPr>
            <a:spLocks noGrp="1"/>
          </p:cNvSpPr>
          <p:nvPr>
            <p:ph type="title"/>
          </p:nvPr>
        </p:nvSpPr>
        <p:spPr>
          <a:xfrm>
            <a:off x="1371599" y="452284"/>
            <a:ext cx="9895951" cy="875923"/>
          </a:xfrm>
        </p:spPr>
        <p:txBody>
          <a:bodyPr>
            <a:normAutofit fontScale="90000"/>
          </a:bodyPr>
          <a:lstStyle/>
          <a:p>
            <a:pPr algn="ctr"/>
            <a:r>
              <a:rPr lang="en-US" b="1" i="0" dirty="0">
                <a:solidFill>
                  <a:srgbClr val="FFFFFF"/>
                </a:solidFill>
                <a:effectLst/>
                <a:latin typeface="ui-sans-serif"/>
              </a:rPr>
              <a:t>SCATTER PLOT ANALYSIS</a:t>
            </a:r>
            <a:br>
              <a:rPr lang="en-US" sz="2200" b="1" i="0" dirty="0">
                <a:solidFill>
                  <a:srgbClr val="FFFFFF"/>
                </a:solidFill>
                <a:effectLst/>
                <a:highlight>
                  <a:srgbClr val="FFFFFF"/>
                </a:highlight>
                <a:latin typeface="ui-sans-serif"/>
              </a:rPr>
            </a:br>
            <a:endParaRPr lang="en-CA" sz="2200" dirty="0">
              <a:solidFill>
                <a:srgbClr val="FFFFFF"/>
              </a:solidFill>
            </a:endParaRPr>
          </a:p>
        </p:txBody>
      </p:sp>
      <p:sp>
        <p:nvSpPr>
          <p:cNvPr id="3" name="Content Placeholder 2">
            <a:extLst>
              <a:ext uri="{FF2B5EF4-FFF2-40B4-BE49-F238E27FC236}">
                <a16:creationId xmlns:a16="http://schemas.microsoft.com/office/drawing/2014/main" id="{600556D8-A035-0A0B-30B5-227488921EDF}"/>
              </a:ext>
            </a:extLst>
          </p:cNvPr>
          <p:cNvSpPr>
            <a:spLocks noGrp="1"/>
          </p:cNvSpPr>
          <p:nvPr>
            <p:ph idx="1"/>
          </p:nvPr>
        </p:nvSpPr>
        <p:spPr>
          <a:xfrm>
            <a:off x="1233982" y="1622745"/>
            <a:ext cx="9724031" cy="3683358"/>
          </a:xfrm>
        </p:spPr>
        <p:txBody>
          <a:bodyPr anchor="ctr">
            <a:normAutofit/>
          </a:bodyPr>
          <a:lstStyle/>
          <a:p>
            <a:pPr marL="0" indent="0">
              <a:buNone/>
            </a:pPr>
            <a:r>
              <a:rPr lang="en-US" sz="2000" b="1" i="0" dirty="0">
                <a:effectLst/>
                <a:highlight>
                  <a:srgbClr val="FFFFFF"/>
                </a:highlight>
                <a:latin typeface="ui-sans-serif"/>
              </a:rPr>
              <a:t>Description:</a:t>
            </a:r>
            <a:endParaRPr lang="en-US" sz="2000" b="0" i="0" dirty="0">
              <a:effectLst/>
              <a:highlight>
                <a:srgbClr val="FFFFFF"/>
              </a:highlight>
              <a:latin typeface="ui-sans-serif"/>
            </a:endParaRPr>
          </a:p>
          <a:p>
            <a:pPr>
              <a:buFont typeface="Arial" panose="020B0604020202020204" pitchFamily="34" charset="0"/>
              <a:buChar char="•"/>
            </a:pPr>
            <a:r>
              <a:rPr lang="en-US" sz="2000" b="0" i="0" dirty="0">
                <a:effectLst/>
                <a:highlight>
                  <a:srgbClr val="FFFFFF"/>
                </a:highlight>
                <a:latin typeface="ui-sans-serif"/>
              </a:rPr>
              <a:t>This analysis examines the relationships between students' academic performance and various academic metrics (credited, enrolled, evaluated, approved units) for both the first and second semesters.</a:t>
            </a:r>
          </a:p>
          <a:p>
            <a:pPr>
              <a:buFont typeface="Arial" panose="020B0604020202020204" pitchFamily="34" charset="0"/>
              <a:buChar char="•"/>
            </a:pPr>
            <a:r>
              <a:rPr lang="en-US" sz="2000" b="0" i="0" dirty="0">
                <a:effectLst/>
                <a:highlight>
                  <a:srgbClr val="FFFFFF"/>
                </a:highlight>
                <a:latin typeface="ui-sans-serif"/>
              </a:rPr>
              <a:t>It also explores the impact of economic indicators (unemployment rate, inflation rate, GDP) on academic performance.</a:t>
            </a:r>
            <a:endParaRPr lang="en-CA" sz="2000" dirty="0"/>
          </a:p>
        </p:txBody>
      </p:sp>
      <p:pic>
        <p:nvPicPr>
          <p:cNvPr id="9" name="Audio 8">
            <a:hlinkClick r:id="" action="ppaction://media"/>
            <a:extLst>
              <a:ext uri="{FF2B5EF4-FFF2-40B4-BE49-F238E27FC236}">
                <a16:creationId xmlns:a16="http://schemas.microsoft.com/office/drawing/2014/main" id="{AE3FCB76-600F-48E3-7482-8043B6C5800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41099605"/>
      </p:ext>
    </p:extLst>
  </p:cSld>
  <p:clrMapOvr>
    <a:masterClrMapping/>
  </p:clrMapOvr>
  <mc:AlternateContent xmlns:mc="http://schemas.openxmlformats.org/markup-compatibility/2006">
    <mc:Choice xmlns:p14="http://schemas.microsoft.com/office/powerpoint/2010/main" Requires="p14">
      <p:transition spd="slow" p14:dur="2000" advTm="8850"/>
    </mc:Choice>
    <mc:Fallback>
      <p:transition spd="slow" advTm="8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79BF7B-7CB4-E237-23F4-3C67AFA079A0}"/>
              </a:ext>
            </a:extLst>
          </p:cNvPr>
          <p:cNvSpPr>
            <a:spLocks noGrp="1"/>
          </p:cNvSpPr>
          <p:nvPr>
            <p:ph type="title"/>
          </p:nvPr>
        </p:nvSpPr>
        <p:spPr>
          <a:xfrm>
            <a:off x="1371599" y="294538"/>
            <a:ext cx="9895951" cy="1033669"/>
          </a:xfrm>
        </p:spPr>
        <p:txBody>
          <a:bodyPr>
            <a:normAutofit/>
          </a:bodyPr>
          <a:lstStyle/>
          <a:p>
            <a:pPr algn="ctr"/>
            <a:r>
              <a:rPr lang="en-CA" sz="4000" b="1" dirty="0">
                <a:solidFill>
                  <a:srgbClr val="FFFFFF"/>
                </a:solidFill>
              </a:rPr>
              <a:t>Key insights of Scatter plot</a:t>
            </a:r>
          </a:p>
        </p:txBody>
      </p:sp>
      <p:sp>
        <p:nvSpPr>
          <p:cNvPr id="3" name="Content Placeholder 2">
            <a:extLst>
              <a:ext uri="{FF2B5EF4-FFF2-40B4-BE49-F238E27FC236}">
                <a16:creationId xmlns:a16="http://schemas.microsoft.com/office/drawing/2014/main" id="{1AFB4032-461D-E0AB-0B2B-ABBB105EE8C4}"/>
              </a:ext>
            </a:extLst>
          </p:cNvPr>
          <p:cNvSpPr>
            <a:spLocks noGrp="1"/>
          </p:cNvSpPr>
          <p:nvPr>
            <p:ph idx="1"/>
          </p:nvPr>
        </p:nvSpPr>
        <p:spPr>
          <a:xfrm>
            <a:off x="1371599" y="2318197"/>
            <a:ext cx="9724031" cy="3683358"/>
          </a:xfrm>
        </p:spPr>
        <p:txBody>
          <a:bodyPr anchor="ctr">
            <a:normAutofit/>
          </a:bodyPr>
          <a:lstStyle/>
          <a:p>
            <a:pPr>
              <a:buFont typeface="+mj-lt"/>
              <a:buAutoNum type="arabicPeriod"/>
            </a:pPr>
            <a:r>
              <a:rPr lang="en-US" sz="1400" b="1" i="0">
                <a:effectLst/>
                <a:highlight>
                  <a:srgbClr val="FFFFFF"/>
                </a:highlight>
                <a:latin typeface="ui-sans-serif"/>
              </a:rPr>
              <a:t> Age at Enrollment vs. Grades:</a:t>
            </a:r>
            <a:endParaRPr lang="en-US" sz="1400" b="0" i="0">
              <a:effectLst/>
              <a:highlight>
                <a:srgbClr val="FFFFFF"/>
              </a:highlight>
              <a:latin typeface="ui-sans-serif"/>
            </a:endParaRPr>
          </a:p>
          <a:p>
            <a:pPr marL="742950" lvl="1" indent="-285750">
              <a:buFont typeface="+mj-lt"/>
              <a:buAutoNum type="arabicPeriod"/>
            </a:pPr>
            <a:r>
              <a:rPr lang="en-US" sz="1400" b="0" i="0">
                <a:effectLst/>
                <a:highlight>
                  <a:srgbClr val="FFFFFF"/>
                </a:highlight>
                <a:latin typeface="ui-sans-serif"/>
              </a:rPr>
              <a:t>There is no significant trend between age at enrollment and grades for both semesters, suggesting that age does not strongly influence academic performance.</a:t>
            </a:r>
          </a:p>
          <a:p>
            <a:pPr>
              <a:buFont typeface="+mj-lt"/>
              <a:buAutoNum type="arabicPeriod"/>
            </a:pPr>
            <a:r>
              <a:rPr lang="en-US" sz="1400" b="1" i="0">
                <a:effectLst/>
                <a:highlight>
                  <a:srgbClr val="FFFFFF"/>
                </a:highlight>
                <a:latin typeface="ui-sans-serif"/>
              </a:rPr>
              <a:t> Curricular Units (1st Sem) vs. Grades:</a:t>
            </a:r>
            <a:endParaRPr lang="en-US" sz="1400" b="0" i="0">
              <a:effectLst/>
              <a:highlight>
                <a:srgbClr val="FFFFFF"/>
              </a:highlight>
              <a:latin typeface="ui-sans-serif"/>
            </a:endParaRPr>
          </a:p>
          <a:p>
            <a:pPr marL="742950" lvl="1" indent="-285750">
              <a:buFont typeface="+mj-lt"/>
              <a:buAutoNum type="arabicPeriod"/>
            </a:pPr>
            <a:r>
              <a:rPr lang="en-US" sz="1400" b="0" i="0">
                <a:effectLst/>
                <a:highlight>
                  <a:srgbClr val="FFFFFF"/>
                </a:highlight>
                <a:latin typeface="ui-sans-serif"/>
              </a:rPr>
              <a:t>A positive relationship is observed between the number of credited/enrolled/evaluated/approved curricular units and grades in the first semester.</a:t>
            </a:r>
          </a:p>
          <a:p>
            <a:pPr marL="742950" lvl="1" indent="-285750">
              <a:buFont typeface="+mj-lt"/>
              <a:buAutoNum type="arabicPeriod"/>
            </a:pPr>
            <a:r>
              <a:rPr lang="en-US" sz="1400" b="0" i="0">
                <a:effectLst/>
                <a:highlight>
                  <a:srgbClr val="FFFFFF"/>
                </a:highlight>
                <a:latin typeface="ui-sans-serif"/>
              </a:rPr>
              <a:t>Higher grades are associated with higher numbers of approved curricular units.</a:t>
            </a:r>
          </a:p>
          <a:p>
            <a:pPr>
              <a:buFont typeface="+mj-lt"/>
              <a:buAutoNum type="arabicPeriod"/>
            </a:pPr>
            <a:r>
              <a:rPr lang="en-US" sz="1400" b="1" i="0">
                <a:effectLst/>
                <a:highlight>
                  <a:srgbClr val="FFFFFF"/>
                </a:highlight>
                <a:latin typeface="ui-sans-serif"/>
              </a:rPr>
              <a:t> Curricular Units (2nd Sem) vs. Grades:</a:t>
            </a:r>
            <a:endParaRPr lang="en-US" sz="1400" b="0" i="0">
              <a:effectLst/>
              <a:highlight>
                <a:srgbClr val="FFFFFF"/>
              </a:highlight>
              <a:latin typeface="ui-sans-serif"/>
            </a:endParaRPr>
          </a:p>
          <a:p>
            <a:pPr marL="742950" lvl="1" indent="-285750">
              <a:buFont typeface="+mj-lt"/>
              <a:buAutoNum type="arabicPeriod"/>
            </a:pPr>
            <a:r>
              <a:rPr lang="en-US" sz="1400" b="0" i="0">
                <a:effectLst/>
                <a:highlight>
                  <a:srgbClr val="FFFFFF"/>
                </a:highlight>
                <a:latin typeface="ui-sans-serif"/>
              </a:rPr>
              <a:t>Similar positive relationships are observed between curricular units and grades in the second semester.</a:t>
            </a:r>
          </a:p>
          <a:p>
            <a:pPr marL="742950" lvl="1" indent="-285750">
              <a:buFont typeface="+mj-lt"/>
              <a:buAutoNum type="arabicPeriod"/>
            </a:pPr>
            <a:r>
              <a:rPr lang="en-US" sz="1400" b="0" i="0">
                <a:effectLst/>
                <a:highlight>
                  <a:srgbClr val="FFFFFF"/>
                </a:highlight>
                <a:latin typeface="ui-sans-serif"/>
              </a:rPr>
              <a:t>Consistency in performance across semesters is indicated by these trends.</a:t>
            </a:r>
          </a:p>
          <a:p>
            <a:pPr>
              <a:buFont typeface="+mj-lt"/>
              <a:buAutoNum type="arabicPeriod"/>
            </a:pPr>
            <a:r>
              <a:rPr lang="en-US" sz="1400" b="1" i="0">
                <a:effectLst/>
                <a:highlight>
                  <a:srgbClr val="FFFFFF"/>
                </a:highlight>
                <a:latin typeface="ui-sans-serif"/>
              </a:rPr>
              <a:t> Economic Indicators vs. Grades:</a:t>
            </a:r>
            <a:endParaRPr lang="en-US" sz="1400" b="0" i="0">
              <a:effectLst/>
              <a:highlight>
                <a:srgbClr val="FFFFFF"/>
              </a:highlight>
              <a:latin typeface="ui-sans-serif"/>
            </a:endParaRPr>
          </a:p>
          <a:p>
            <a:pPr marL="742950" lvl="1" indent="-285750">
              <a:buFont typeface="+mj-lt"/>
              <a:buAutoNum type="arabicPeriod"/>
            </a:pPr>
            <a:r>
              <a:rPr lang="en-US" sz="1400" b="0" i="0">
                <a:effectLst/>
                <a:highlight>
                  <a:srgbClr val="FFFFFF"/>
                </a:highlight>
                <a:latin typeface="ui-sans-serif"/>
              </a:rPr>
              <a:t>Economic indicators such as unemployment rate, inflation rate, and GDP show no strong correlation with academic grades.</a:t>
            </a:r>
          </a:p>
          <a:p>
            <a:pPr marL="742950" lvl="1" indent="-285750">
              <a:buFont typeface="+mj-lt"/>
              <a:buAutoNum type="arabicPeriod"/>
            </a:pPr>
            <a:r>
              <a:rPr lang="en-US" sz="1400" b="0" i="0">
                <a:effectLst/>
                <a:highlight>
                  <a:srgbClr val="FFFFFF"/>
                </a:highlight>
                <a:latin typeface="ui-sans-serif"/>
              </a:rPr>
              <a:t>This suggests that macroeconomic conditions have a limited direct impact on individual academic performance.</a:t>
            </a:r>
          </a:p>
          <a:p>
            <a:pPr marL="0" indent="0">
              <a:buNone/>
            </a:pPr>
            <a:endParaRPr lang="en-CA" sz="1400"/>
          </a:p>
        </p:txBody>
      </p:sp>
      <p:pic>
        <p:nvPicPr>
          <p:cNvPr id="9" name="Audio 8">
            <a:hlinkClick r:id="" action="ppaction://media"/>
            <a:extLst>
              <a:ext uri="{FF2B5EF4-FFF2-40B4-BE49-F238E27FC236}">
                <a16:creationId xmlns:a16="http://schemas.microsoft.com/office/drawing/2014/main" id="{04A56C44-F664-BAF1-62F6-41EE1A6C909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7774433"/>
      </p:ext>
    </p:extLst>
  </p:cSld>
  <p:clrMapOvr>
    <a:masterClrMapping/>
  </p:clrMapOvr>
  <mc:AlternateContent xmlns:mc="http://schemas.openxmlformats.org/markup-compatibility/2006">
    <mc:Choice xmlns:p14="http://schemas.microsoft.com/office/powerpoint/2010/main" Requires="p14">
      <p:transition spd="slow" p14:dur="2000" advTm="28549"/>
    </mc:Choice>
    <mc:Fallback>
      <p:transition spd="slow" advTm="28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a:extLst>
              <a:ext uri="{FF2B5EF4-FFF2-40B4-BE49-F238E27FC236}">
                <a16:creationId xmlns:a16="http://schemas.microsoft.com/office/drawing/2014/main" id="{D32B6F5D-6400-7F28-BC36-F7AED64DE8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588" y="0"/>
            <a:ext cx="1193323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BF3D7E0D-334F-37E1-2318-27141964D9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48803307"/>
      </p:ext>
    </p:extLst>
  </p:cSld>
  <p:clrMapOvr>
    <a:masterClrMapping/>
  </p:clrMapOvr>
  <mc:AlternateContent xmlns:mc="http://schemas.openxmlformats.org/markup-compatibility/2006">
    <mc:Choice xmlns:p14="http://schemas.microsoft.com/office/powerpoint/2010/main" Requires="p14">
      <p:transition spd="slow" p14:dur="2000" advTm="3884"/>
    </mc:Choice>
    <mc:Fallback>
      <p:transition spd="slow" advTm="3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F942E97-3A90-1A72-5A71-0D58BC57E21C}"/>
              </a:ext>
            </a:extLst>
          </p:cNvPr>
          <p:cNvSpPr>
            <a:spLocks noGrp="1"/>
          </p:cNvSpPr>
          <p:nvPr>
            <p:ph idx="1"/>
          </p:nvPr>
        </p:nvSpPr>
        <p:spPr>
          <a:xfrm>
            <a:off x="1371599" y="2318197"/>
            <a:ext cx="9724031" cy="3683358"/>
          </a:xfrm>
        </p:spPr>
        <p:txBody>
          <a:bodyPr anchor="ctr">
            <a:normAutofit/>
          </a:bodyPr>
          <a:lstStyle/>
          <a:p>
            <a:pPr marL="0" indent="0">
              <a:buNone/>
            </a:pPr>
            <a:endParaRPr lang="en-US" sz="2000" b="0" i="0" dirty="0">
              <a:effectLst/>
              <a:highlight>
                <a:srgbClr val="FFFFFF"/>
              </a:highlight>
              <a:latin typeface="ui-sans-serif"/>
            </a:endParaRPr>
          </a:p>
          <a:p>
            <a:pPr marL="0" indent="0">
              <a:buNone/>
            </a:pPr>
            <a:r>
              <a:rPr lang="en-US" sz="2000" b="1" i="0" dirty="0">
                <a:effectLst/>
                <a:highlight>
                  <a:srgbClr val="FFFFFF"/>
                </a:highlight>
                <a:latin typeface="ui-sans-serif"/>
              </a:rPr>
              <a:t>Description:</a:t>
            </a:r>
            <a:endParaRPr lang="en-US" sz="2000" b="0" i="0" dirty="0">
              <a:effectLst/>
              <a:highlight>
                <a:srgbClr val="FFFFFF"/>
              </a:highlight>
              <a:latin typeface="ui-sans-serif"/>
            </a:endParaRPr>
          </a:p>
          <a:p>
            <a:pPr>
              <a:buFont typeface="Arial" panose="020B0604020202020204" pitchFamily="34" charset="0"/>
              <a:buChar char="•"/>
            </a:pPr>
            <a:r>
              <a:rPr lang="en-US" sz="2000" b="0" i="0" dirty="0">
                <a:effectLst/>
                <a:highlight>
                  <a:srgbClr val="FFFFFF"/>
                </a:highlight>
                <a:latin typeface="ui-sans-serif"/>
              </a:rPr>
              <a:t>This correlation matrix provides a comprehensive overview of the linear relationships between academic metrics and economic indicators.</a:t>
            </a:r>
          </a:p>
          <a:p>
            <a:pPr>
              <a:buFont typeface="Arial" panose="020B0604020202020204" pitchFamily="34" charset="0"/>
              <a:buChar char="•"/>
            </a:pPr>
            <a:r>
              <a:rPr lang="en-US" sz="2000" b="0" i="0" dirty="0">
                <a:effectLst/>
                <a:highlight>
                  <a:srgbClr val="FFFFFF"/>
                </a:highlight>
                <a:latin typeface="ui-sans-serif"/>
              </a:rPr>
              <a:t>It highlights strong correlations within and across semesters for various academic performance measures and the relatively weak influence of macroeconomic conditions on student grades.</a:t>
            </a:r>
          </a:p>
          <a:p>
            <a:pPr marL="0" indent="0">
              <a:buNone/>
            </a:pPr>
            <a:endParaRPr lang="en-CA" sz="2000" dirty="0"/>
          </a:p>
        </p:txBody>
      </p:sp>
      <p:sp>
        <p:nvSpPr>
          <p:cNvPr id="4" name="TextBox 3">
            <a:extLst>
              <a:ext uri="{FF2B5EF4-FFF2-40B4-BE49-F238E27FC236}">
                <a16:creationId xmlns:a16="http://schemas.microsoft.com/office/drawing/2014/main" id="{0A7443E5-B58C-67A6-45AA-25E2646D82F4}"/>
              </a:ext>
            </a:extLst>
          </p:cNvPr>
          <p:cNvSpPr txBox="1"/>
          <p:nvPr/>
        </p:nvSpPr>
        <p:spPr>
          <a:xfrm>
            <a:off x="3028335" y="521110"/>
            <a:ext cx="5899355" cy="861774"/>
          </a:xfrm>
          <a:prstGeom prst="rect">
            <a:avLst/>
          </a:prstGeom>
          <a:noFill/>
        </p:spPr>
        <p:txBody>
          <a:bodyPr wrap="square" rtlCol="0">
            <a:spAutoFit/>
          </a:bodyPr>
          <a:lstStyle/>
          <a:p>
            <a:pPr algn="ctr"/>
            <a:r>
              <a:rPr lang="en-CA" sz="3200" dirty="0">
                <a:solidFill>
                  <a:schemeClr val="bg1"/>
                </a:solidFill>
              </a:rPr>
              <a:t>Correlation Matrix Analysis</a:t>
            </a:r>
          </a:p>
          <a:p>
            <a:endParaRPr lang="en-CA" dirty="0"/>
          </a:p>
        </p:txBody>
      </p:sp>
      <p:pic>
        <p:nvPicPr>
          <p:cNvPr id="9" name="Audio 8">
            <a:hlinkClick r:id="" action="ppaction://media"/>
            <a:extLst>
              <a:ext uri="{FF2B5EF4-FFF2-40B4-BE49-F238E27FC236}">
                <a16:creationId xmlns:a16="http://schemas.microsoft.com/office/drawing/2014/main" id="{93D4E6A5-20B7-3866-3641-89E2188BCF4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13948399"/>
      </p:ext>
    </p:extLst>
  </p:cSld>
  <p:clrMapOvr>
    <a:masterClrMapping/>
  </p:clrMapOvr>
  <mc:AlternateContent xmlns:mc="http://schemas.openxmlformats.org/markup-compatibility/2006">
    <mc:Choice xmlns:p14="http://schemas.microsoft.com/office/powerpoint/2010/main" Requires="p14">
      <p:transition spd="slow" p14:dur="2000" advTm="28140"/>
    </mc:Choice>
    <mc:Fallback>
      <p:transition spd="slow" advTm="28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E76C33-A086-1360-5D72-A1BBD4958039}"/>
              </a:ext>
            </a:extLst>
          </p:cNvPr>
          <p:cNvSpPr>
            <a:spLocks noGrp="1"/>
          </p:cNvSpPr>
          <p:nvPr>
            <p:ph type="title"/>
          </p:nvPr>
        </p:nvSpPr>
        <p:spPr>
          <a:xfrm>
            <a:off x="1371599" y="294538"/>
            <a:ext cx="9895951" cy="1033669"/>
          </a:xfrm>
        </p:spPr>
        <p:txBody>
          <a:bodyPr>
            <a:normAutofit/>
          </a:bodyPr>
          <a:lstStyle/>
          <a:p>
            <a:pPr algn="ctr"/>
            <a:r>
              <a:rPr lang="en-CA" sz="4000" b="1" dirty="0">
                <a:solidFill>
                  <a:srgbClr val="FFFFFF"/>
                </a:solidFill>
              </a:rPr>
              <a:t>Key Insights of Correlation Matrix</a:t>
            </a:r>
          </a:p>
        </p:txBody>
      </p:sp>
      <p:sp>
        <p:nvSpPr>
          <p:cNvPr id="3" name="Content Placeholder 2">
            <a:extLst>
              <a:ext uri="{FF2B5EF4-FFF2-40B4-BE49-F238E27FC236}">
                <a16:creationId xmlns:a16="http://schemas.microsoft.com/office/drawing/2014/main" id="{EB54E794-1238-336D-2B3B-BD08C15D5ED5}"/>
              </a:ext>
            </a:extLst>
          </p:cNvPr>
          <p:cNvSpPr>
            <a:spLocks noGrp="1"/>
          </p:cNvSpPr>
          <p:nvPr>
            <p:ph idx="1"/>
          </p:nvPr>
        </p:nvSpPr>
        <p:spPr>
          <a:xfrm>
            <a:off x="334297" y="1622746"/>
            <a:ext cx="11732646" cy="5082854"/>
          </a:xfrm>
        </p:spPr>
        <p:txBody>
          <a:bodyPr anchor="ctr">
            <a:normAutofit/>
          </a:bodyPr>
          <a:lstStyle/>
          <a:p>
            <a:pPr>
              <a:buFont typeface="+mj-lt"/>
              <a:buAutoNum type="arabicPeriod"/>
            </a:pPr>
            <a:r>
              <a:rPr lang="en-US" sz="1400" b="1" i="0" dirty="0">
                <a:effectLst/>
                <a:highlight>
                  <a:srgbClr val="FFFFFF"/>
                </a:highlight>
                <a:latin typeface="ui-sans-serif"/>
              </a:rPr>
              <a:t>Strong Correlations:</a:t>
            </a:r>
            <a:endParaRPr lang="en-US" sz="1400" b="0" i="0" dirty="0">
              <a:effectLst/>
              <a:highlight>
                <a:srgbClr val="FFFFFF"/>
              </a:highlight>
              <a:latin typeface="ui-sans-serif"/>
            </a:endParaRPr>
          </a:p>
          <a:p>
            <a:pPr marL="742950" lvl="1" indent="-285750">
              <a:buFont typeface="+mj-lt"/>
              <a:buAutoNum type="arabicPeriod"/>
            </a:pPr>
            <a:r>
              <a:rPr lang="en-US" sz="1400" b="1" i="0" dirty="0">
                <a:effectLst/>
                <a:highlight>
                  <a:srgbClr val="FFFFFF"/>
                </a:highlight>
                <a:latin typeface="ui-sans-serif"/>
              </a:rPr>
              <a:t>Curricular Units (1st Sem):</a:t>
            </a:r>
            <a:r>
              <a:rPr lang="en-US" sz="1400" b="0" i="0" dirty="0">
                <a:effectLst/>
                <a:highlight>
                  <a:srgbClr val="FFFFFF"/>
                </a:highlight>
                <a:latin typeface="ui-sans-serif"/>
              </a:rPr>
              <a:t> High correlations between credited, enrolled, evaluated, and approved units (e.g., credited vs. enrolled: 0.77).</a:t>
            </a:r>
          </a:p>
          <a:p>
            <a:pPr marL="742950" lvl="1" indent="-285750">
              <a:buFont typeface="+mj-lt"/>
              <a:buAutoNum type="arabicPeriod"/>
            </a:pPr>
            <a:r>
              <a:rPr lang="en-US" sz="1400" b="1" i="0" dirty="0">
                <a:effectLst/>
                <a:highlight>
                  <a:srgbClr val="FFFFFF"/>
                </a:highlight>
                <a:latin typeface="ui-sans-serif"/>
              </a:rPr>
              <a:t>Curricular Units (2nd Sem):</a:t>
            </a:r>
            <a:r>
              <a:rPr lang="en-US" sz="1400" b="0" i="0" dirty="0">
                <a:effectLst/>
                <a:highlight>
                  <a:srgbClr val="FFFFFF"/>
                </a:highlight>
                <a:latin typeface="ui-sans-serif"/>
              </a:rPr>
              <a:t> Similar high correlations within the second semester variables (e.g., credited vs. enrolled: 0.94).</a:t>
            </a:r>
          </a:p>
          <a:p>
            <a:pPr marL="742950" lvl="1" indent="-285750">
              <a:buFont typeface="+mj-lt"/>
              <a:buAutoNum type="arabicPeriod"/>
            </a:pPr>
            <a:r>
              <a:rPr lang="en-US" sz="1400" b="1" i="0" dirty="0">
                <a:effectLst/>
                <a:highlight>
                  <a:srgbClr val="FFFFFF"/>
                </a:highlight>
                <a:latin typeface="ui-sans-serif"/>
              </a:rPr>
              <a:t>Across Semesters:</a:t>
            </a:r>
            <a:r>
              <a:rPr lang="en-US" sz="1400" b="0" i="0" dirty="0">
                <a:effectLst/>
                <a:highlight>
                  <a:srgbClr val="FFFFFF"/>
                </a:highlight>
                <a:latin typeface="ui-sans-serif"/>
              </a:rPr>
              <a:t> Strong correlations between similar variables across semesters (e.g., 1st </a:t>
            </a:r>
            <a:r>
              <a:rPr lang="en-US" sz="1400" dirty="0" err="1">
                <a:highlight>
                  <a:srgbClr val="FFFFFF"/>
                </a:highlight>
                <a:latin typeface="ui-sans-serif"/>
              </a:rPr>
              <a:t>s</a:t>
            </a:r>
            <a:r>
              <a:rPr lang="en-US" sz="1400" b="0" i="0" dirty="0" err="1">
                <a:effectLst/>
                <a:highlight>
                  <a:srgbClr val="FFFFFF"/>
                </a:highlight>
                <a:latin typeface="ui-sans-serif"/>
              </a:rPr>
              <a:t>em</a:t>
            </a:r>
            <a:r>
              <a:rPr lang="en-US" sz="1400" b="0" i="0" dirty="0">
                <a:effectLst/>
                <a:highlight>
                  <a:srgbClr val="FFFFFF"/>
                </a:highlight>
                <a:latin typeface="ui-sans-serif"/>
              </a:rPr>
              <a:t> credited vs. 2nd </a:t>
            </a:r>
            <a:r>
              <a:rPr lang="en-US" sz="1400" dirty="0" err="1">
                <a:highlight>
                  <a:srgbClr val="FFFFFF"/>
                </a:highlight>
                <a:latin typeface="ui-sans-serif"/>
              </a:rPr>
              <a:t>s</a:t>
            </a:r>
            <a:r>
              <a:rPr lang="en-US" sz="1400" b="0" i="0" dirty="0" err="1">
                <a:effectLst/>
                <a:highlight>
                  <a:srgbClr val="FFFFFF"/>
                </a:highlight>
                <a:latin typeface="ui-sans-serif"/>
              </a:rPr>
              <a:t>em</a:t>
            </a:r>
            <a:r>
              <a:rPr lang="en-US" sz="1400" b="0" i="0" dirty="0">
                <a:effectLst/>
                <a:highlight>
                  <a:srgbClr val="FFFFFF"/>
                </a:highlight>
                <a:latin typeface="ui-sans-serif"/>
              </a:rPr>
              <a:t> credited: 0.94).</a:t>
            </a:r>
          </a:p>
          <a:p>
            <a:pPr marL="457200" lvl="1" indent="0">
              <a:buNone/>
            </a:pPr>
            <a:endParaRPr lang="en-US" sz="1400" i="0" dirty="0">
              <a:effectLst/>
              <a:highlight>
                <a:srgbClr val="FFFFFF"/>
              </a:highlight>
              <a:latin typeface="ui-sans-serif"/>
            </a:endParaRPr>
          </a:p>
          <a:p>
            <a:pPr marL="457200" lvl="1" indent="0" algn="just">
              <a:buNone/>
            </a:pPr>
            <a:r>
              <a:rPr lang="en-US" sz="1400" b="1" i="0" dirty="0">
                <a:effectLst/>
                <a:highlight>
                  <a:srgbClr val="FFFFFF"/>
                </a:highlight>
                <a:latin typeface="ui-sans-serif"/>
              </a:rPr>
              <a:t>Analysis:</a:t>
            </a:r>
            <a:r>
              <a:rPr lang="en-US" sz="1400" i="0" dirty="0">
                <a:effectLst/>
                <a:highlight>
                  <a:srgbClr val="FFFFFF"/>
                </a:highlight>
                <a:latin typeface="ui-sans-serif"/>
              </a:rPr>
              <a:t> </a:t>
            </a:r>
            <a:r>
              <a:rPr lang="en-US" sz="1400" b="0" i="0" dirty="0">
                <a:effectLst/>
                <a:highlight>
                  <a:srgbClr val="FFFFFF"/>
                </a:highlight>
                <a:latin typeface="ui-sans-serif"/>
              </a:rPr>
              <a:t>The high correlations between credited, enrolled, evaluated, and approved units within both the first and second semesters (e.g., credited vs. enrolled: 0.77 for the first semester and 0.94 for the second semester) indicate that students who take on more courses are likely to complete them successfully. Additionally, the strong correlations across semesters (e.g., 1st semester credited vs. 2nd semester credited: 0.94) suggest consistency in academic performance over time. These findings highlight the importance of maintaining a balanced yet challenging course load and providing continuous support to sustain academic success.</a:t>
            </a:r>
          </a:p>
          <a:p>
            <a:pPr marL="0" indent="0">
              <a:buNone/>
            </a:pPr>
            <a:endParaRPr lang="en-CA" sz="1400" dirty="0"/>
          </a:p>
        </p:txBody>
      </p:sp>
      <p:pic>
        <p:nvPicPr>
          <p:cNvPr id="9" name="Audio 8">
            <a:hlinkClick r:id="" action="ppaction://media"/>
            <a:extLst>
              <a:ext uri="{FF2B5EF4-FFF2-40B4-BE49-F238E27FC236}">
                <a16:creationId xmlns:a16="http://schemas.microsoft.com/office/drawing/2014/main" id="{F3586F97-F307-C918-5D62-3DA660CB593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1862512"/>
      </p:ext>
    </p:extLst>
  </p:cSld>
  <p:clrMapOvr>
    <a:masterClrMapping/>
  </p:clrMapOvr>
  <mc:AlternateContent xmlns:mc="http://schemas.openxmlformats.org/markup-compatibility/2006">
    <mc:Choice xmlns:p14="http://schemas.microsoft.com/office/powerpoint/2010/main" Requires="p14">
      <p:transition spd="slow" p14:dur="2000" advTm="9138"/>
    </mc:Choice>
    <mc:Fallback>
      <p:transition spd="slow" advTm="9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B6FA67-BC50-3A1A-61E7-0180B8EB0F0D}"/>
              </a:ext>
            </a:extLst>
          </p:cNvPr>
          <p:cNvSpPr>
            <a:spLocks noGrp="1"/>
          </p:cNvSpPr>
          <p:nvPr>
            <p:ph idx="1"/>
          </p:nvPr>
        </p:nvSpPr>
        <p:spPr>
          <a:xfrm>
            <a:off x="1371599" y="2318197"/>
            <a:ext cx="9724031" cy="3683358"/>
          </a:xfrm>
        </p:spPr>
        <p:txBody>
          <a:bodyPr anchor="ctr">
            <a:normAutofit/>
          </a:bodyPr>
          <a:lstStyle/>
          <a:p>
            <a:pPr marL="0" indent="0">
              <a:buNone/>
            </a:pPr>
            <a:endParaRPr lang="en-US" sz="1700" b="1" i="0" dirty="0">
              <a:effectLst/>
              <a:highlight>
                <a:srgbClr val="FFFFFF"/>
              </a:highlight>
              <a:latin typeface="ui-sans-serif"/>
            </a:endParaRPr>
          </a:p>
          <a:p>
            <a:pPr marL="0" indent="0">
              <a:buNone/>
            </a:pPr>
            <a:r>
              <a:rPr lang="en-US" sz="1700" b="1" i="0" dirty="0">
                <a:effectLst/>
                <a:highlight>
                  <a:srgbClr val="FFFFFF"/>
                </a:highlight>
                <a:latin typeface="ui-sans-serif"/>
              </a:rPr>
              <a:t>2. Grades:</a:t>
            </a:r>
            <a:endParaRPr lang="en-US" sz="1700" b="0" i="0" dirty="0">
              <a:effectLst/>
              <a:highlight>
                <a:srgbClr val="FFFFFF"/>
              </a:highlight>
              <a:latin typeface="ui-sans-serif"/>
            </a:endParaRPr>
          </a:p>
          <a:p>
            <a:pPr marL="742950" lvl="1" indent="-285750">
              <a:buFont typeface="+mj-lt"/>
              <a:buAutoNum type="arabicPeriod"/>
            </a:pPr>
            <a:r>
              <a:rPr lang="en-US" sz="1700" b="0" i="0" dirty="0">
                <a:effectLst/>
                <a:highlight>
                  <a:srgbClr val="FFFFFF"/>
                </a:highlight>
                <a:latin typeface="ui-sans-serif"/>
              </a:rPr>
              <a:t>Moderate positive correlations between grades and approved units for both semesters.</a:t>
            </a:r>
          </a:p>
          <a:p>
            <a:pPr marL="742950" lvl="1" indent="-285750">
              <a:buFont typeface="+mj-lt"/>
              <a:buAutoNum type="arabicPeriod"/>
            </a:pPr>
            <a:r>
              <a:rPr lang="en-US" sz="1700" b="1" i="0" dirty="0">
                <a:effectLst/>
                <a:highlight>
                  <a:srgbClr val="FFFFFF"/>
                </a:highlight>
                <a:latin typeface="ui-sans-serif"/>
              </a:rPr>
              <a:t>1st Sem Grade vs. 2nd Sem Grade:</a:t>
            </a:r>
            <a:r>
              <a:rPr lang="en-US" sz="1700" b="0" i="0" dirty="0">
                <a:effectLst/>
                <a:highlight>
                  <a:srgbClr val="FFFFFF"/>
                </a:highlight>
                <a:latin typeface="ui-sans-serif"/>
              </a:rPr>
              <a:t> Moderate positive correlation, indicating consistency in student performance across semesters.</a:t>
            </a:r>
          </a:p>
          <a:p>
            <a:pPr marL="457200" lvl="1" indent="0">
              <a:buNone/>
            </a:pPr>
            <a:endParaRPr lang="en-US" sz="1700" b="1" dirty="0">
              <a:highlight>
                <a:srgbClr val="FFFFFF"/>
              </a:highlight>
              <a:latin typeface="ui-sans-serif"/>
            </a:endParaRPr>
          </a:p>
          <a:p>
            <a:pPr marL="457200" lvl="1" indent="0" algn="just">
              <a:buNone/>
            </a:pPr>
            <a:r>
              <a:rPr lang="en-US" sz="1700" b="1" dirty="0">
                <a:highlight>
                  <a:srgbClr val="FFFFFF"/>
                </a:highlight>
                <a:latin typeface="ui-sans-serif"/>
              </a:rPr>
              <a:t>Analysis: </a:t>
            </a:r>
            <a:r>
              <a:rPr lang="en-US" sz="1700" dirty="0">
                <a:highlight>
                  <a:srgbClr val="FFFFFF"/>
                </a:highlight>
                <a:latin typeface="ui-sans-serif"/>
              </a:rPr>
              <a:t>The moderate positive correlations between grades and approved units for both semesters suggest that students who achieve higher grades tend to complete and pass more courses. This indicates a direct relationship between academic performance and course completion rates. Additionally, the moderate positive correlation between first semester grades and second semester grades highlights the consistency in student performance over time. Students who perform well in one semester are likely to continue performing well in subsequent semesters, emphasizing the importance of maintaining academic support and interventions to ensure sustained success.</a:t>
            </a:r>
            <a:endParaRPr lang="en-US" sz="1700" i="0" dirty="0">
              <a:effectLst/>
              <a:highlight>
                <a:srgbClr val="FFFFFF"/>
              </a:highlight>
              <a:latin typeface="ui-sans-serif"/>
            </a:endParaRPr>
          </a:p>
          <a:p>
            <a:pPr marL="0" indent="0">
              <a:buNone/>
            </a:pPr>
            <a:endParaRPr lang="en-CA" sz="1700" dirty="0"/>
          </a:p>
        </p:txBody>
      </p:sp>
      <p:pic>
        <p:nvPicPr>
          <p:cNvPr id="7" name="Audio 6">
            <a:hlinkClick r:id="" action="ppaction://media"/>
            <a:extLst>
              <a:ext uri="{FF2B5EF4-FFF2-40B4-BE49-F238E27FC236}">
                <a16:creationId xmlns:a16="http://schemas.microsoft.com/office/drawing/2014/main" id="{7AE3CFAA-1454-B00A-630D-A46DAAFE43A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93404523"/>
      </p:ext>
    </p:extLst>
  </p:cSld>
  <p:clrMapOvr>
    <a:masterClrMapping/>
  </p:clrMapOvr>
  <mc:AlternateContent xmlns:mc="http://schemas.openxmlformats.org/markup-compatibility/2006">
    <mc:Choice xmlns:p14="http://schemas.microsoft.com/office/powerpoint/2010/main" Requires="p14">
      <p:transition spd="slow" p14:dur="2000" advTm="24894"/>
    </mc:Choice>
    <mc:Fallback>
      <p:transition spd="slow" advTm="24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E2D475-E264-6440-7B83-55A189DFF95B}"/>
              </a:ext>
            </a:extLst>
          </p:cNvPr>
          <p:cNvSpPr>
            <a:spLocks noGrp="1"/>
          </p:cNvSpPr>
          <p:nvPr>
            <p:ph idx="1"/>
          </p:nvPr>
        </p:nvSpPr>
        <p:spPr>
          <a:xfrm>
            <a:off x="1371599" y="2318197"/>
            <a:ext cx="9724031" cy="3683358"/>
          </a:xfrm>
        </p:spPr>
        <p:txBody>
          <a:bodyPr anchor="ctr">
            <a:normAutofit/>
          </a:bodyPr>
          <a:lstStyle/>
          <a:p>
            <a:pPr marL="0" indent="0">
              <a:buNone/>
            </a:pPr>
            <a:r>
              <a:rPr lang="en-US" sz="1700" b="1" i="0" dirty="0">
                <a:effectLst/>
                <a:highlight>
                  <a:srgbClr val="FFFFFF"/>
                </a:highlight>
                <a:latin typeface="ui-sans-serif"/>
              </a:rPr>
              <a:t>3. </a:t>
            </a:r>
            <a:r>
              <a:rPr lang="en-US" sz="1700" b="1" i="0" dirty="0">
                <a:effectLst/>
                <a:highlight>
                  <a:srgbClr val="FFFFFF"/>
                </a:highlight>
                <a:latin typeface="Times New Roman" panose="02020603050405020304" pitchFamily="18" charset="0"/>
                <a:cs typeface="Times New Roman" panose="02020603050405020304" pitchFamily="18" charset="0"/>
              </a:rPr>
              <a:t>Economic Indicators:</a:t>
            </a:r>
            <a:endParaRPr lang="en-US" sz="1700" b="0" i="0" dirty="0">
              <a:effectLst/>
              <a:highlight>
                <a:srgbClr val="FFFFFF"/>
              </a:highlight>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1700" b="0" i="0" dirty="0">
                <a:effectLst/>
                <a:highlight>
                  <a:srgbClr val="FFFFFF"/>
                </a:highlight>
                <a:latin typeface="Times New Roman" panose="02020603050405020304" pitchFamily="18" charset="0"/>
                <a:cs typeface="Times New Roman" panose="02020603050405020304" pitchFamily="18" charset="0"/>
              </a:rPr>
              <a:t>Weak correlations between economic indicators (unemployment rate, inflation rate, GDP) and academic variables.</a:t>
            </a:r>
          </a:p>
          <a:p>
            <a:pPr marL="742950" lvl="1" indent="-285750">
              <a:buFont typeface="+mj-lt"/>
              <a:buAutoNum type="arabicPeriod"/>
            </a:pPr>
            <a:r>
              <a:rPr lang="en-US" sz="1700" b="0" i="0" dirty="0">
                <a:effectLst/>
                <a:highlight>
                  <a:srgbClr val="FFFFFF"/>
                </a:highlight>
                <a:latin typeface="Times New Roman" panose="02020603050405020304" pitchFamily="18" charset="0"/>
                <a:cs typeface="Times New Roman" panose="02020603050405020304" pitchFamily="18" charset="0"/>
              </a:rPr>
              <a:t>The strongest negative correlation is between GDP and unemployment rate (-0.34), as expected.</a:t>
            </a:r>
          </a:p>
          <a:p>
            <a:pPr marL="0" indent="0">
              <a:buNone/>
            </a:pPr>
            <a:endParaRPr lang="en-CA" sz="1700" b="1" dirty="0">
              <a:latin typeface="Times New Roman" panose="02020603050405020304" pitchFamily="18" charset="0"/>
              <a:cs typeface="Times New Roman" panose="02020603050405020304" pitchFamily="18" charset="0"/>
            </a:endParaRPr>
          </a:p>
          <a:p>
            <a:pPr marL="0" indent="0" algn="just">
              <a:buNone/>
            </a:pPr>
            <a:r>
              <a:rPr lang="en-CA" sz="1700" b="1" dirty="0">
                <a:latin typeface="Times New Roman" panose="02020603050405020304" pitchFamily="18" charset="0"/>
                <a:cs typeface="Times New Roman" panose="02020603050405020304" pitchFamily="18" charset="0"/>
              </a:rPr>
              <a:t>Analysis: </a:t>
            </a:r>
            <a:r>
              <a:rPr lang="en-US" sz="1700" dirty="0">
                <a:latin typeface="Times New Roman" panose="02020603050405020304" pitchFamily="18" charset="0"/>
                <a:cs typeface="Times New Roman" panose="02020603050405020304" pitchFamily="18" charset="0"/>
              </a:rPr>
              <a:t>The weak correlations between economic indicators (unemployment rate, inflation rate, GDP) and academic variables indicate that broader economic conditions have minimal direct impact on individual academic performance. This suggests that students' grades and course completions are largely independent of economic fluctuations. The strongest negative correlation is between GDP and the unemployment rate (-0.34), as expected. Educational institutions should prioritize direct academic support and resources to improve student performance, rather than focusing on external economic factors.</a:t>
            </a:r>
            <a:endParaRPr lang="en-CA" sz="17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91F76921-958E-B59A-4D6A-5DB0106DB1E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23571191"/>
      </p:ext>
    </p:extLst>
  </p:cSld>
  <p:clrMapOvr>
    <a:masterClrMapping/>
  </p:clrMapOvr>
  <mc:AlternateContent xmlns:mc="http://schemas.openxmlformats.org/markup-compatibility/2006">
    <mc:Choice xmlns:p14="http://schemas.microsoft.com/office/powerpoint/2010/main" Requires="p14">
      <p:transition spd="slow" p14:dur="2000" advTm="1614"/>
    </mc:Choice>
    <mc:Fallback>
      <p:transition spd="slow" advTm="1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3366BE19-1744-F001-3F1B-81C1515E3628}"/>
              </a:ext>
            </a:extLst>
          </p:cNvPr>
          <p:cNvGraphicFramePr>
            <a:graphicFrameLocks noGrp="1"/>
          </p:cNvGraphicFramePr>
          <p:nvPr>
            <p:ph idx="1"/>
          </p:nvPr>
        </p:nvGraphicFramePr>
        <p:xfrm>
          <a:off x="838200" y="550606"/>
          <a:ext cx="10515600" cy="562635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Audio 6">
            <a:hlinkClick r:id="" action="ppaction://media"/>
            <a:extLst>
              <a:ext uri="{FF2B5EF4-FFF2-40B4-BE49-F238E27FC236}">
                <a16:creationId xmlns:a16="http://schemas.microsoft.com/office/drawing/2014/main" id="{79926BF6-A62A-D258-8367-1C1E3F603949}"/>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97760294"/>
      </p:ext>
    </p:extLst>
  </p:cSld>
  <p:clrMapOvr>
    <a:masterClrMapping/>
  </p:clrMapOvr>
  <mc:AlternateContent xmlns:mc="http://schemas.openxmlformats.org/markup-compatibility/2006">
    <mc:Choice xmlns:p14="http://schemas.microsoft.com/office/powerpoint/2010/main" Requires="p14">
      <p:transition spd="slow" p14:dur="2000" advTm="20858"/>
    </mc:Choice>
    <mc:Fallback>
      <p:transition spd="slow" advTm="20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76660CD-7306-B2EE-3E93-F8887DC853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740" y="917471"/>
            <a:ext cx="10455685" cy="477540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616BE37F-89B9-25B3-5601-CCF8492449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04769181"/>
      </p:ext>
    </p:extLst>
  </p:cSld>
  <p:clrMapOvr>
    <a:masterClrMapping/>
  </p:clrMapOvr>
  <mc:AlternateContent xmlns:mc="http://schemas.openxmlformats.org/markup-compatibility/2006">
    <mc:Choice xmlns:p14="http://schemas.microsoft.com/office/powerpoint/2010/main" Requires="p14">
      <p:transition spd="slow" p14:dur="2000" advTm="26932"/>
    </mc:Choice>
    <mc:Fallback>
      <p:transition spd="slow" advTm="26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A22E340-A623-7DD3-75BF-74BB1C3F6199}"/>
              </a:ext>
            </a:extLst>
          </p:cNvPr>
          <p:cNvSpPr>
            <a:spLocks noGrp="1"/>
          </p:cNvSpPr>
          <p:nvPr>
            <p:ph idx="1"/>
          </p:nvPr>
        </p:nvSpPr>
        <p:spPr>
          <a:xfrm>
            <a:off x="275303" y="1597432"/>
            <a:ext cx="10820327" cy="5260568"/>
          </a:xfrm>
        </p:spPr>
        <p:txBody>
          <a:bodyPr anchor="ctr">
            <a:normAutofit/>
          </a:bodyPr>
          <a:lstStyle/>
          <a:p>
            <a:pPr marL="0" indent="0">
              <a:buNone/>
            </a:pPr>
            <a:r>
              <a:rPr lang="en-US" sz="1400" b="1" i="0" dirty="0">
                <a:effectLst/>
                <a:highlight>
                  <a:srgbClr val="FFFFFF"/>
                </a:highlight>
                <a:latin typeface="ui-sans-serif"/>
              </a:rPr>
              <a:t>Left Plot: Linear Regression - Curricular Units 1st Sem (Grade)</a:t>
            </a:r>
            <a:endParaRPr lang="en-US" sz="1400" b="0" i="0" dirty="0">
              <a:effectLst/>
              <a:highlight>
                <a:srgbClr val="FFFFFF"/>
              </a:highlight>
              <a:latin typeface="ui-sans-serif"/>
            </a:endParaRPr>
          </a:p>
          <a:p>
            <a:pPr>
              <a:buFont typeface="Arial" panose="020B0604020202020204" pitchFamily="34" charset="0"/>
              <a:buChar char="•"/>
            </a:pPr>
            <a:r>
              <a:rPr lang="en-US" sz="1400" b="1" i="0" dirty="0">
                <a:effectLst/>
                <a:highlight>
                  <a:srgbClr val="FFFFFF"/>
                </a:highlight>
                <a:latin typeface="ui-sans-serif"/>
              </a:rPr>
              <a:t>Observation:</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The scatter plot shows actual grades (x-axis) versus predicted grades (y-axis) for the first semester using a linear regression model.</a:t>
            </a:r>
          </a:p>
          <a:p>
            <a:pPr marL="742950" lvl="1" indent="-285750">
              <a:buFont typeface="Arial" panose="020B0604020202020204" pitchFamily="34" charset="0"/>
              <a:buChar char="•"/>
            </a:pPr>
            <a:r>
              <a:rPr lang="en-US" sz="1400" b="0" i="0" dirty="0">
                <a:effectLst/>
                <a:highlight>
                  <a:srgbClr val="FFFFFF"/>
                </a:highlight>
                <a:latin typeface="ui-sans-serif"/>
              </a:rPr>
              <a:t>There is a dense cluster of points around mid to high actual grades (10-15), suggesting reasonable accuracy in this range.</a:t>
            </a:r>
          </a:p>
          <a:p>
            <a:pPr marL="742950" lvl="1" indent="-285750">
              <a:buFont typeface="Arial" panose="020B0604020202020204" pitchFamily="34" charset="0"/>
              <a:buChar char="•"/>
            </a:pPr>
            <a:r>
              <a:rPr lang="en-US" sz="1400" b="0" i="0" dirty="0">
                <a:effectLst/>
                <a:highlight>
                  <a:srgbClr val="FFFFFF"/>
                </a:highlight>
                <a:latin typeface="ui-sans-serif"/>
              </a:rPr>
              <a:t>Significant prediction errors are evident for low actual grades, including unrealistic negative predictions.</a:t>
            </a:r>
          </a:p>
          <a:p>
            <a:pPr marL="742950" lvl="1" indent="-285750">
              <a:buFont typeface="Arial" panose="020B0604020202020204" pitchFamily="34" charset="0"/>
              <a:buChar char="•"/>
            </a:pPr>
            <a:r>
              <a:rPr lang="en-US" sz="1400" b="0" i="0" dirty="0">
                <a:effectLst/>
                <a:highlight>
                  <a:srgbClr val="FFFFFF"/>
                </a:highlight>
                <a:latin typeface="ui-sans-serif"/>
              </a:rPr>
              <a:t>The spread of points and outliers indicate variability and limitations in the model's accuracy, particularly for low grades.</a:t>
            </a:r>
          </a:p>
          <a:p>
            <a:pPr marL="0" indent="0">
              <a:buNone/>
            </a:pPr>
            <a:r>
              <a:rPr lang="en-US" sz="1400" b="1" i="0" dirty="0">
                <a:effectLst/>
                <a:highlight>
                  <a:srgbClr val="FFFFFF"/>
                </a:highlight>
                <a:latin typeface="ui-sans-serif"/>
              </a:rPr>
              <a:t>Right Plot: Linear Regression - Curricular Units 2nd Sem (Grade)</a:t>
            </a:r>
            <a:endParaRPr lang="en-US" sz="1400" b="0" i="0" dirty="0">
              <a:effectLst/>
              <a:highlight>
                <a:srgbClr val="FFFFFF"/>
              </a:highlight>
              <a:latin typeface="ui-sans-serif"/>
            </a:endParaRPr>
          </a:p>
          <a:p>
            <a:pPr>
              <a:buFont typeface="Arial" panose="020B0604020202020204" pitchFamily="34" charset="0"/>
              <a:buChar char="•"/>
            </a:pPr>
            <a:r>
              <a:rPr lang="en-US" sz="1400" b="1" i="0" dirty="0">
                <a:effectLst/>
                <a:highlight>
                  <a:srgbClr val="FFFFFF"/>
                </a:highlight>
                <a:latin typeface="ui-sans-serif"/>
              </a:rPr>
              <a:t>Observation:</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This scatter plot shows the actual grades versus predicted grades for the second semester using the same linear regression model.</a:t>
            </a:r>
          </a:p>
          <a:p>
            <a:pPr marL="742950" lvl="1" indent="-285750">
              <a:buFont typeface="Arial" panose="020B0604020202020204" pitchFamily="34" charset="0"/>
              <a:buChar char="•"/>
            </a:pPr>
            <a:r>
              <a:rPr lang="en-US" sz="1400" b="0" i="0" dirty="0">
                <a:effectLst/>
                <a:highlight>
                  <a:srgbClr val="FFFFFF"/>
                </a:highlight>
                <a:latin typeface="ui-sans-serif"/>
              </a:rPr>
              <a:t>Similar to the first semester, there is a dense cluster around mid to high grades (10-15), indicating reasonable prediction accuracy.</a:t>
            </a:r>
          </a:p>
          <a:p>
            <a:pPr marL="742950" lvl="1" indent="-285750">
              <a:buFont typeface="Arial" panose="020B0604020202020204" pitchFamily="34" charset="0"/>
              <a:buChar char="•"/>
            </a:pPr>
            <a:r>
              <a:rPr lang="en-US" sz="1400" b="0" i="0" dirty="0">
                <a:effectLst/>
                <a:highlight>
                  <a:srgbClr val="FFFFFF"/>
                </a:highlight>
                <a:latin typeface="ui-sans-serif"/>
              </a:rPr>
              <a:t>Fewer extreme outliers compared to the first semester, but notable errors persist.</a:t>
            </a:r>
          </a:p>
          <a:p>
            <a:pPr marL="742950" lvl="1" indent="-285750">
              <a:buFont typeface="Arial" panose="020B0604020202020204" pitchFamily="34" charset="0"/>
              <a:buChar char="•"/>
            </a:pPr>
            <a:r>
              <a:rPr lang="en-US" sz="1400" b="0" i="0" dirty="0">
                <a:effectLst/>
                <a:highlight>
                  <a:srgbClr val="FFFFFF"/>
                </a:highlight>
                <a:latin typeface="ui-sans-serif"/>
              </a:rPr>
              <a:t>The model shows slight improvement in prediction consistency for the second semester but still exhibits significant inaccuracies.</a:t>
            </a:r>
          </a:p>
          <a:p>
            <a:pPr marL="0" indent="0">
              <a:buNone/>
            </a:pPr>
            <a:r>
              <a:rPr lang="en-US" sz="1400" b="1" i="0" dirty="0">
                <a:effectLst/>
                <a:highlight>
                  <a:srgbClr val="FFFFFF"/>
                </a:highlight>
                <a:latin typeface="ui-sans-serif"/>
              </a:rPr>
              <a:t>Overall Conclusion</a:t>
            </a:r>
          </a:p>
          <a:p>
            <a:pPr>
              <a:buFont typeface="Arial" panose="020B0604020202020204" pitchFamily="34" charset="0"/>
              <a:buChar char="•"/>
            </a:pPr>
            <a:r>
              <a:rPr lang="en-US" sz="1400" b="1" i="0" dirty="0">
                <a:effectLst/>
                <a:highlight>
                  <a:srgbClr val="FFFFFF"/>
                </a:highlight>
                <a:latin typeface="ui-sans-serif"/>
              </a:rPr>
              <a:t>Linear Regression Model Performance:</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The model performs better for mid to high grades but has significant prediction errors for low grades.</a:t>
            </a:r>
          </a:p>
          <a:p>
            <a:pPr marL="742950" lvl="1" indent="-285750">
              <a:buFont typeface="Arial" panose="020B0604020202020204" pitchFamily="34" charset="0"/>
              <a:buChar char="•"/>
            </a:pPr>
            <a:r>
              <a:rPr lang="en-US" sz="1400" b="0" i="0" dirty="0">
                <a:effectLst/>
                <a:highlight>
                  <a:srgbClr val="FFFFFF"/>
                </a:highlight>
                <a:latin typeface="ui-sans-serif"/>
              </a:rPr>
              <a:t>Presence of outliers and variability in predictions indicates limitations in handling certain data ranges.</a:t>
            </a:r>
          </a:p>
          <a:p>
            <a:pPr marL="742950" lvl="1" indent="-285750">
              <a:buFont typeface="Arial" panose="020B0604020202020204" pitchFamily="34" charset="0"/>
              <a:buChar char="•"/>
            </a:pPr>
            <a:r>
              <a:rPr lang="en-US" sz="1400" b="0" i="0" dirty="0">
                <a:effectLst/>
                <a:highlight>
                  <a:srgbClr val="FFFFFF"/>
                </a:highlight>
                <a:latin typeface="ui-sans-serif"/>
              </a:rPr>
              <a:t>These results highlight the need for more robust modeling techniques to better capture data complexities and reduce prediction errors.</a:t>
            </a:r>
          </a:p>
          <a:p>
            <a:endParaRPr lang="en-CA" sz="800" dirty="0"/>
          </a:p>
        </p:txBody>
      </p:sp>
      <p:sp>
        <p:nvSpPr>
          <p:cNvPr id="4" name="TextBox 3">
            <a:extLst>
              <a:ext uri="{FF2B5EF4-FFF2-40B4-BE49-F238E27FC236}">
                <a16:creationId xmlns:a16="http://schemas.microsoft.com/office/drawing/2014/main" id="{E52A1C40-0BC2-04A2-6BB7-D3A1B5D4B7E0}"/>
              </a:ext>
            </a:extLst>
          </p:cNvPr>
          <p:cNvSpPr txBox="1"/>
          <p:nvPr/>
        </p:nvSpPr>
        <p:spPr>
          <a:xfrm>
            <a:off x="2507226" y="471948"/>
            <a:ext cx="7305368" cy="800219"/>
          </a:xfrm>
          <a:prstGeom prst="rect">
            <a:avLst/>
          </a:prstGeom>
          <a:noFill/>
        </p:spPr>
        <p:txBody>
          <a:bodyPr wrap="square" rtlCol="0">
            <a:spAutoFit/>
          </a:bodyPr>
          <a:lstStyle/>
          <a:p>
            <a:pPr algn="ctr"/>
            <a:r>
              <a:rPr lang="en-US" sz="2800" dirty="0">
                <a:solidFill>
                  <a:schemeClr val="bg1"/>
                </a:solidFill>
              </a:rPr>
              <a:t>Analysis of Linear Regression Predictions</a:t>
            </a:r>
          </a:p>
          <a:p>
            <a:endParaRPr lang="en-CA" dirty="0"/>
          </a:p>
        </p:txBody>
      </p:sp>
      <p:pic>
        <p:nvPicPr>
          <p:cNvPr id="9" name="Audio 8">
            <a:hlinkClick r:id="" action="ppaction://media"/>
            <a:extLst>
              <a:ext uri="{FF2B5EF4-FFF2-40B4-BE49-F238E27FC236}">
                <a16:creationId xmlns:a16="http://schemas.microsoft.com/office/drawing/2014/main" id="{CC620803-3DBE-3A93-0EF0-0E1045063E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6449728"/>
      </p:ext>
    </p:extLst>
  </p:cSld>
  <p:clrMapOvr>
    <a:masterClrMapping/>
  </p:clrMapOvr>
  <mc:AlternateContent xmlns:mc="http://schemas.openxmlformats.org/markup-compatibility/2006">
    <mc:Choice xmlns:p14="http://schemas.microsoft.com/office/powerpoint/2010/main" Requires="p14">
      <p:transition spd="slow" p14:dur="2000" advTm="1424"/>
    </mc:Choice>
    <mc:Fallback>
      <p:transition spd="slow" advTm="1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45218-E50D-767C-BC47-D3034277F74C}"/>
              </a:ext>
            </a:extLst>
          </p:cNvPr>
          <p:cNvSpPr>
            <a:spLocks noGrp="1"/>
          </p:cNvSpPr>
          <p:nvPr>
            <p:ph type="title"/>
          </p:nvPr>
        </p:nvSpPr>
        <p:spPr>
          <a:xfrm>
            <a:off x="761803" y="350196"/>
            <a:ext cx="4646904" cy="1624520"/>
          </a:xfrm>
        </p:spPr>
        <p:txBody>
          <a:bodyPr anchor="ctr">
            <a:normAutofit/>
          </a:bodyPr>
          <a:lstStyle/>
          <a:p>
            <a:r>
              <a:rPr lang="en-CA" sz="4000" b="1"/>
              <a:t>Project Overview</a:t>
            </a:r>
          </a:p>
        </p:txBody>
      </p:sp>
      <p:sp>
        <p:nvSpPr>
          <p:cNvPr id="3" name="Content Placeholder 2">
            <a:extLst>
              <a:ext uri="{FF2B5EF4-FFF2-40B4-BE49-F238E27FC236}">
                <a16:creationId xmlns:a16="http://schemas.microsoft.com/office/drawing/2014/main" id="{CD9DA56F-A7F6-E594-6A35-E649078A8376}"/>
              </a:ext>
            </a:extLst>
          </p:cNvPr>
          <p:cNvSpPr>
            <a:spLocks noGrp="1"/>
          </p:cNvSpPr>
          <p:nvPr>
            <p:ph idx="1"/>
          </p:nvPr>
        </p:nvSpPr>
        <p:spPr>
          <a:xfrm>
            <a:off x="614318" y="1838632"/>
            <a:ext cx="4646905" cy="3613149"/>
          </a:xfrm>
        </p:spPr>
        <p:txBody>
          <a:bodyPr anchor="ctr">
            <a:normAutofit/>
          </a:bodyPr>
          <a:lstStyle/>
          <a:p>
            <a:pPr>
              <a:buFont typeface="Arial" panose="020B0604020202020204" pitchFamily="34" charset="0"/>
              <a:buChar char="•"/>
            </a:pPr>
            <a:r>
              <a:rPr lang="en-US" sz="1600" b="0" i="0" dirty="0">
                <a:effectLst/>
                <a:highlight>
                  <a:srgbClr val="FFFFFF"/>
                </a:highlight>
                <a:latin typeface="Times New Roman" panose="02020603050405020304" pitchFamily="18" charset="0"/>
                <a:cs typeface="Times New Roman" panose="02020603050405020304" pitchFamily="18" charset="0"/>
              </a:rPr>
              <a:t>Aim: To analyze and understand factors influencing student enrollment, academic performance, and socio-economic background in higher education institutions.</a:t>
            </a:r>
          </a:p>
          <a:p>
            <a:pPr>
              <a:buFont typeface="Arial" panose="020B0604020202020204" pitchFamily="34" charset="0"/>
              <a:buChar char="•"/>
            </a:pPr>
            <a:r>
              <a:rPr lang="en-US" sz="1600" b="0" i="0" dirty="0">
                <a:effectLst/>
                <a:highlight>
                  <a:srgbClr val="FFFFFF"/>
                </a:highlight>
                <a:latin typeface="Times New Roman" panose="02020603050405020304" pitchFamily="18" charset="0"/>
                <a:cs typeface="Times New Roman" panose="02020603050405020304" pitchFamily="18" charset="0"/>
              </a:rPr>
              <a:t>Goal: Identify patterns, trends, and potential areas for intervention or improvement.</a:t>
            </a:r>
          </a:p>
          <a:p>
            <a:pPr>
              <a:buFont typeface="Arial" panose="020B0604020202020204" pitchFamily="34" charset="0"/>
              <a:buChar char="•"/>
            </a:pPr>
            <a:r>
              <a:rPr lang="en-US" sz="1600" b="0" i="0" dirty="0">
                <a:effectLst/>
                <a:highlight>
                  <a:srgbClr val="FFFFFF"/>
                </a:highlight>
                <a:latin typeface="Times New Roman" panose="02020603050405020304" pitchFamily="18" charset="0"/>
                <a:cs typeface="Times New Roman" panose="02020603050405020304" pitchFamily="18" charset="0"/>
              </a:rPr>
              <a:t>Outcome: Develop predictive models to forecast enrollment patterns, student success rates, and the impact of economic indicators on the education sector.</a:t>
            </a:r>
          </a:p>
          <a:p>
            <a:pPr>
              <a:buFont typeface="Arial" panose="020B0604020202020204" pitchFamily="34" charset="0"/>
              <a:buChar char="•"/>
            </a:pPr>
            <a:r>
              <a:rPr lang="en-US" sz="1600" b="0" i="0" dirty="0">
                <a:effectLst/>
                <a:highlight>
                  <a:srgbClr val="FFFFFF"/>
                </a:highlight>
                <a:latin typeface="Times New Roman" panose="02020603050405020304" pitchFamily="18" charset="0"/>
                <a:cs typeface="Times New Roman" panose="02020603050405020304" pitchFamily="18" charset="0"/>
              </a:rPr>
              <a:t>Importance: Provide valuable insights for educational policymakers, administrators, and stakeholders to enhance educational access, equity, and quality.</a:t>
            </a:r>
          </a:p>
          <a:p>
            <a:pPr marL="0" indent="0">
              <a:buNone/>
            </a:pPr>
            <a:endParaRPr lang="en-CA" sz="1600" dirty="0"/>
          </a:p>
        </p:txBody>
      </p:sp>
      <p:pic>
        <p:nvPicPr>
          <p:cNvPr id="5" name="Picture 4" descr="Calculator, pen, compass, money and a paper with graphs printed on it">
            <a:extLst>
              <a:ext uri="{FF2B5EF4-FFF2-40B4-BE49-F238E27FC236}">
                <a16:creationId xmlns:a16="http://schemas.microsoft.com/office/drawing/2014/main" id="{BD023BCC-72FA-FDEB-B989-6A3577A7B8E0}"/>
              </a:ext>
            </a:extLst>
          </p:cNvPr>
          <p:cNvPicPr>
            <a:picLocks noChangeAspect="1"/>
          </p:cNvPicPr>
          <p:nvPr/>
        </p:nvPicPr>
        <p:blipFill rotWithShape="1">
          <a:blip r:embed="rId4"/>
          <a:srcRect l="25303" r="21080" b="-2"/>
          <a:stretch/>
        </p:blipFill>
        <p:spPr>
          <a:xfrm>
            <a:off x="6096000" y="1"/>
            <a:ext cx="6102825" cy="6858000"/>
          </a:xfrm>
          <a:prstGeom prst="rect">
            <a:avLst/>
          </a:prstGeom>
        </p:spPr>
      </p:pic>
      <p:pic>
        <p:nvPicPr>
          <p:cNvPr id="41" name="Audio 40">
            <a:hlinkClick r:id="" action="ppaction://media"/>
            <a:extLst>
              <a:ext uri="{FF2B5EF4-FFF2-40B4-BE49-F238E27FC236}">
                <a16:creationId xmlns:a16="http://schemas.microsoft.com/office/drawing/2014/main" id="{E70A8517-000A-2615-8EC8-8D598434B62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53247614"/>
      </p:ext>
    </p:extLst>
  </p:cSld>
  <p:clrMapOvr>
    <a:masterClrMapping/>
  </p:clrMapOvr>
  <mc:AlternateContent xmlns:mc="http://schemas.openxmlformats.org/markup-compatibility/2006">
    <mc:Choice xmlns:p14="http://schemas.microsoft.com/office/powerpoint/2010/main" Requires="p14">
      <p:transition spd="slow" p14:dur="2000" advTm="33963"/>
    </mc:Choice>
    <mc:Fallback>
      <p:transition spd="slow" advTm="33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F64FDC26-147B-8F2D-DFD2-39588763F7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9314" y="658761"/>
            <a:ext cx="10133371" cy="5183444"/>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8C929259-79A5-AE63-E196-412F4F31DB5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11119596"/>
      </p:ext>
    </p:extLst>
  </p:cSld>
  <p:clrMapOvr>
    <a:masterClrMapping/>
  </p:clrMapOvr>
  <mc:AlternateContent xmlns:mc="http://schemas.openxmlformats.org/markup-compatibility/2006">
    <mc:Choice xmlns:p14="http://schemas.microsoft.com/office/powerpoint/2010/main" Requires="p14">
      <p:transition spd="slow" p14:dur="2000" advTm="22906"/>
    </mc:Choice>
    <mc:Fallback>
      <p:transition spd="slow" advTm="22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4FB9C4-78F0-B91B-7586-B57451CC471E}"/>
              </a:ext>
            </a:extLst>
          </p:cNvPr>
          <p:cNvSpPr>
            <a:spLocks noGrp="1"/>
          </p:cNvSpPr>
          <p:nvPr>
            <p:ph type="title"/>
          </p:nvPr>
        </p:nvSpPr>
        <p:spPr>
          <a:xfrm>
            <a:off x="1371599" y="294538"/>
            <a:ext cx="9895951" cy="1033669"/>
          </a:xfrm>
        </p:spPr>
        <p:txBody>
          <a:bodyPr>
            <a:normAutofit/>
          </a:bodyPr>
          <a:lstStyle/>
          <a:p>
            <a:r>
              <a:rPr lang="en-CA" sz="4000">
                <a:solidFill>
                  <a:srgbClr val="FFFFFF"/>
                </a:solidFill>
              </a:rPr>
              <a:t>Analysis of Random Forest Predictions</a:t>
            </a:r>
          </a:p>
        </p:txBody>
      </p:sp>
      <p:sp>
        <p:nvSpPr>
          <p:cNvPr id="33" name="Content Placeholder 2">
            <a:extLst>
              <a:ext uri="{FF2B5EF4-FFF2-40B4-BE49-F238E27FC236}">
                <a16:creationId xmlns:a16="http://schemas.microsoft.com/office/drawing/2014/main" id="{DD28372E-F476-A242-6605-F20406966DD0}"/>
              </a:ext>
            </a:extLst>
          </p:cNvPr>
          <p:cNvSpPr>
            <a:spLocks noGrp="1"/>
          </p:cNvSpPr>
          <p:nvPr>
            <p:ph idx="1"/>
          </p:nvPr>
        </p:nvSpPr>
        <p:spPr>
          <a:xfrm>
            <a:off x="459351" y="1622744"/>
            <a:ext cx="10636280" cy="4940717"/>
          </a:xfrm>
        </p:spPr>
        <p:txBody>
          <a:bodyPr anchor="ctr">
            <a:normAutofit/>
          </a:bodyPr>
          <a:lstStyle/>
          <a:p>
            <a:pPr marL="0" indent="0">
              <a:buNone/>
            </a:pPr>
            <a:r>
              <a:rPr lang="en-US" sz="1400" b="1" i="0" dirty="0">
                <a:effectLst/>
                <a:highlight>
                  <a:srgbClr val="FFFFFF"/>
                </a:highlight>
                <a:latin typeface="ui-sans-serif"/>
              </a:rPr>
              <a:t>Left Plot: Random Forest - Curricular Units 1st Sem (Grade)</a:t>
            </a:r>
            <a:endParaRPr lang="en-US" sz="1400" b="0" i="0" dirty="0">
              <a:effectLst/>
              <a:highlight>
                <a:srgbClr val="FFFFFF"/>
              </a:highlight>
              <a:latin typeface="ui-sans-serif"/>
            </a:endParaRPr>
          </a:p>
          <a:p>
            <a:pPr>
              <a:buFont typeface="Arial" panose="020B0604020202020204" pitchFamily="34" charset="0"/>
              <a:buChar char="•"/>
            </a:pPr>
            <a:r>
              <a:rPr lang="en-US" sz="1400" b="1" i="0" dirty="0">
                <a:effectLst/>
                <a:highlight>
                  <a:srgbClr val="FFFFFF"/>
                </a:highlight>
                <a:latin typeface="ui-sans-serif"/>
              </a:rPr>
              <a:t>Observation:</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The scatter plot shows actual grades (x-axis) versus predicted grades (y-axis) for the first semester using a random forest model.</a:t>
            </a:r>
          </a:p>
          <a:p>
            <a:pPr marL="742950" lvl="1" indent="-285750">
              <a:buFont typeface="Arial" panose="020B0604020202020204" pitchFamily="34" charset="0"/>
              <a:buChar char="•"/>
            </a:pPr>
            <a:r>
              <a:rPr lang="en-US" sz="1400" b="0" i="0" dirty="0">
                <a:effectLst/>
                <a:highlight>
                  <a:srgbClr val="FFFFFF"/>
                </a:highlight>
                <a:latin typeface="ui-sans-serif"/>
              </a:rPr>
              <a:t>There is a dense cluster of points around the actual grades of 10-15, indicating high prediction accuracy in this range.</a:t>
            </a:r>
          </a:p>
          <a:p>
            <a:pPr marL="742950" lvl="1" indent="-285750">
              <a:buFont typeface="Arial" panose="020B0604020202020204" pitchFamily="34" charset="0"/>
              <a:buChar char="•"/>
            </a:pPr>
            <a:r>
              <a:rPr lang="en-US" sz="1400" b="0" i="0" dirty="0">
                <a:effectLst/>
                <a:highlight>
                  <a:srgbClr val="FFFFFF"/>
                </a:highlight>
                <a:latin typeface="ui-sans-serif"/>
              </a:rPr>
              <a:t>Very few outliers and prediction errors, with the model consistently predicting grades close to the actual values.</a:t>
            </a:r>
          </a:p>
          <a:p>
            <a:pPr marL="742950" lvl="1" indent="-285750">
              <a:buFont typeface="Arial" panose="020B0604020202020204" pitchFamily="34" charset="0"/>
              <a:buChar char="•"/>
            </a:pPr>
            <a:r>
              <a:rPr lang="en-US" sz="1400" b="0" i="0" dirty="0">
                <a:effectLst/>
                <a:highlight>
                  <a:srgbClr val="FFFFFF"/>
                </a:highlight>
                <a:latin typeface="ui-sans-serif"/>
              </a:rPr>
              <a:t>The random forest model shows minimal variability and high precision in its predictions for the first semester.</a:t>
            </a:r>
          </a:p>
          <a:p>
            <a:pPr marL="0" indent="0">
              <a:buNone/>
            </a:pPr>
            <a:r>
              <a:rPr lang="en-US" sz="1400" b="1" i="0" dirty="0">
                <a:effectLst/>
                <a:highlight>
                  <a:srgbClr val="FFFFFF"/>
                </a:highlight>
                <a:latin typeface="ui-sans-serif"/>
              </a:rPr>
              <a:t>Right Plot: Random Forest - Curricular Units 2nd Sem (Grade)</a:t>
            </a:r>
            <a:endParaRPr lang="en-US" sz="1400" b="0" i="0" dirty="0">
              <a:effectLst/>
              <a:highlight>
                <a:srgbClr val="FFFFFF"/>
              </a:highlight>
              <a:latin typeface="ui-sans-serif"/>
            </a:endParaRPr>
          </a:p>
          <a:p>
            <a:pPr>
              <a:buFont typeface="Arial" panose="020B0604020202020204" pitchFamily="34" charset="0"/>
              <a:buChar char="•"/>
            </a:pPr>
            <a:r>
              <a:rPr lang="en-US" sz="1400" b="1" i="0" dirty="0">
                <a:effectLst/>
                <a:highlight>
                  <a:srgbClr val="FFFFFF"/>
                </a:highlight>
                <a:latin typeface="ui-sans-serif"/>
              </a:rPr>
              <a:t>Observation:</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This scatter plot shows the actual grades versus predicted grades for the second semester using the random forest model.</a:t>
            </a:r>
          </a:p>
          <a:p>
            <a:pPr marL="742950" lvl="1" indent="-285750">
              <a:buFont typeface="Arial" panose="020B0604020202020204" pitchFamily="34" charset="0"/>
              <a:buChar char="•"/>
            </a:pPr>
            <a:r>
              <a:rPr lang="en-US" sz="1400" b="0" i="0" dirty="0">
                <a:effectLst/>
                <a:highlight>
                  <a:srgbClr val="FFFFFF"/>
                </a:highlight>
                <a:latin typeface="ui-sans-serif"/>
              </a:rPr>
              <a:t>Similar to the first semester, there is a dense cluster of points around actual grades of 10-15, indicating high prediction accuracy.</a:t>
            </a:r>
          </a:p>
          <a:p>
            <a:pPr marL="742950" lvl="1" indent="-285750">
              <a:buFont typeface="Arial" panose="020B0604020202020204" pitchFamily="34" charset="0"/>
              <a:buChar char="•"/>
            </a:pPr>
            <a:r>
              <a:rPr lang="en-US" sz="1400" b="0" i="0" dirty="0">
                <a:effectLst/>
                <a:highlight>
                  <a:srgbClr val="FFFFFF"/>
                </a:highlight>
                <a:latin typeface="ui-sans-serif"/>
              </a:rPr>
              <a:t>Very few outliers and high consistency in predictions, with the model maintaining high precision for the second semester as well.</a:t>
            </a:r>
          </a:p>
          <a:p>
            <a:pPr marL="742950" lvl="1" indent="-285750">
              <a:buFont typeface="Arial" panose="020B0604020202020204" pitchFamily="34" charset="0"/>
              <a:buChar char="•"/>
            </a:pPr>
            <a:r>
              <a:rPr lang="en-US" sz="1400" b="0" i="0" dirty="0">
                <a:effectLst/>
                <a:highlight>
                  <a:srgbClr val="FFFFFF"/>
                </a:highlight>
                <a:latin typeface="ui-sans-serif"/>
              </a:rPr>
              <a:t>The random forest model continues to show minimal variability and high accuracy in predicting grades.</a:t>
            </a:r>
          </a:p>
          <a:p>
            <a:pPr marL="0" indent="0">
              <a:buNone/>
            </a:pPr>
            <a:r>
              <a:rPr lang="en-US" sz="1400" b="1" i="0" dirty="0">
                <a:effectLst/>
                <a:highlight>
                  <a:srgbClr val="FFFFFF"/>
                </a:highlight>
                <a:latin typeface="ui-sans-serif"/>
              </a:rPr>
              <a:t>Overall Conclusion</a:t>
            </a:r>
          </a:p>
          <a:p>
            <a:pPr>
              <a:buFont typeface="Arial" panose="020B0604020202020204" pitchFamily="34" charset="0"/>
              <a:buChar char="•"/>
            </a:pPr>
            <a:r>
              <a:rPr lang="en-US" sz="1400" b="1" i="0" dirty="0">
                <a:effectLst/>
                <a:highlight>
                  <a:srgbClr val="FFFFFF"/>
                </a:highlight>
                <a:latin typeface="ui-sans-serif"/>
              </a:rPr>
              <a:t>Random Forest Model Performance:</a:t>
            </a:r>
            <a:endParaRPr lang="en-US" sz="1400" b="0" i="0" dirty="0">
              <a:effectLst/>
              <a:highlight>
                <a:srgbClr val="FFFFFF"/>
              </a:highlight>
              <a:latin typeface="ui-sans-serif"/>
            </a:endParaRPr>
          </a:p>
          <a:p>
            <a:pPr marL="742950" lvl="1" indent="-285750">
              <a:buFont typeface="Arial" panose="020B0604020202020204" pitchFamily="34" charset="0"/>
              <a:buChar char="•"/>
            </a:pPr>
            <a:r>
              <a:rPr lang="en-US" sz="1400" b="0" i="0" dirty="0">
                <a:effectLst/>
                <a:highlight>
                  <a:srgbClr val="FFFFFF"/>
                </a:highlight>
                <a:latin typeface="ui-sans-serif"/>
              </a:rPr>
              <a:t>The model demonstrates high prediction accuracy and consistency for both semesters, particularly for mid to high grades.</a:t>
            </a:r>
          </a:p>
          <a:p>
            <a:pPr marL="742950" lvl="1" indent="-285750">
              <a:buFont typeface="Arial" panose="020B0604020202020204" pitchFamily="34" charset="0"/>
              <a:buChar char="•"/>
            </a:pPr>
            <a:r>
              <a:rPr lang="en-US" sz="1400" b="0" i="0" dirty="0">
                <a:effectLst/>
                <a:highlight>
                  <a:srgbClr val="FFFFFF"/>
                </a:highlight>
                <a:latin typeface="ui-sans-serif"/>
              </a:rPr>
              <a:t>Minimal prediction errors and outliers, indicating the model's robustness in handling the data.</a:t>
            </a:r>
          </a:p>
          <a:p>
            <a:pPr marL="742950" lvl="1" indent="-285750">
              <a:buFont typeface="Arial" panose="020B0604020202020204" pitchFamily="34" charset="0"/>
              <a:buChar char="•"/>
            </a:pPr>
            <a:r>
              <a:rPr lang="en-US" sz="1400" b="0" i="0" dirty="0">
                <a:effectLst/>
                <a:highlight>
                  <a:srgbClr val="FFFFFF"/>
                </a:highlight>
                <a:latin typeface="ui-sans-serif"/>
              </a:rPr>
              <a:t>The random forest model outperforms the linear regression model, providing more accurate and reliable predictions.</a:t>
            </a:r>
          </a:p>
          <a:p>
            <a:pPr marL="0" indent="0">
              <a:buNone/>
            </a:pPr>
            <a:endParaRPr lang="en-CA" sz="800" dirty="0"/>
          </a:p>
        </p:txBody>
      </p:sp>
      <p:pic>
        <p:nvPicPr>
          <p:cNvPr id="7" name="Audio 6">
            <a:hlinkClick r:id="" action="ppaction://media"/>
            <a:extLst>
              <a:ext uri="{FF2B5EF4-FFF2-40B4-BE49-F238E27FC236}">
                <a16:creationId xmlns:a16="http://schemas.microsoft.com/office/drawing/2014/main" id="{6AF1AF67-B93F-E2A2-360D-1F5E2F3557A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64106677"/>
      </p:ext>
    </p:extLst>
  </p:cSld>
  <p:clrMapOvr>
    <a:masterClrMapping/>
  </p:clrMapOvr>
  <mc:AlternateContent xmlns:mc="http://schemas.openxmlformats.org/markup-compatibility/2006">
    <mc:Choice xmlns:p14="http://schemas.microsoft.com/office/powerpoint/2010/main" Requires="p14">
      <p:transition spd="slow" p14:dur="2000" advTm="1103"/>
    </mc:Choice>
    <mc:Fallback>
      <p:transition spd="slow" advTm="1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82E7304-2AC2-4A5C-924D-A6AC3FFC5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B55BB9-28D1-C6C4-DAAC-8D6A6A6148AA}"/>
              </a:ext>
            </a:extLst>
          </p:cNvPr>
          <p:cNvSpPr>
            <a:spLocks noGrp="1"/>
          </p:cNvSpPr>
          <p:nvPr>
            <p:ph type="title"/>
          </p:nvPr>
        </p:nvSpPr>
        <p:spPr>
          <a:xfrm>
            <a:off x="1451579" y="804519"/>
            <a:ext cx="9603275" cy="1049235"/>
          </a:xfrm>
        </p:spPr>
        <p:txBody>
          <a:bodyPr>
            <a:normAutofit/>
          </a:bodyPr>
          <a:lstStyle/>
          <a:p>
            <a:r>
              <a:rPr lang="en-CA" dirty="0"/>
              <a:t>Recommendations</a:t>
            </a:r>
            <a:endParaRPr lang="en-CA"/>
          </a:p>
        </p:txBody>
      </p:sp>
      <p:cxnSp>
        <p:nvCxnSpPr>
          <p:cNvPr id="14" name="Straight Connector 13">
            <a:extLst>
              <a:ext uri="{FF2B5EF4-FFF2-40B4-BE49-F238E27FC236}">
                <a16:creationId xmlns:a16="http://schemas.microsoft.com/office/drawing/2014/main" id="{D259FEF2-F6A5-442F-BA10-4E39EECD0A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6" name="Rectangle 15">
            <a:extLst>
              <a:ext uri="{FF2B5EF4-FFF2-40B4-BE49-F238E27FC236}">
                <a16:creationId xmlns:a16="http://schemas.microsoft.com/office/drawing/2014/main" id="{A3C183B1-1D4B-4E3D-A02E-A426E3BFA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7" name="Content Placeholder 2">
            <a:extLst>
              <a:ext uri="{FF2B5EF4-FFF2-40B4-BE49-F238E27FC236}">
                <a16:creationId xmlns:a16="http://schemas.microsoft.com/office/drawing/2014/main" id="{2BF354BE-943F-B413-75FA-4D9D85792A37}"/>
              </a:ext>
            </a:extLst>
          </p:cNvPr>
          <p:cNvGraphicFramePr>
            <a:graphicFrameLocks noGrp="1"/>
          </p:cNvGraphicFramePr>
          <p:nvPr>
            <p:ph idx="1"/>
            <p:extLst>
              <p:ext uri="{D42A27DB-BD31-4B8C-83A1-F6EECF244321}">
                <p14:modId xmlns:p14="http://schemas.microsoft.com/office/powerpoint/2010/main" val="3963441708"/>
              </p:ext>
            </p:extLst>
          </p:nvPr>
        </p:nvGraphicFramePr>
        <p:xfrm>
          <a:off x="1450975" y="2331497"/>
          <a:ext cx="9604375" cy="37232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Audio 9">
            <a:hlinkClick r:id="" action="ppaction://media"/>
            <a:extLst>
              <a:ext uri="{FF2B5EF4-FFF2-40B4-BE49-F238E27FC236}">
                <a16:creationId xmlns:a16="http://schemas.microsoft.com/office/drawing/2014/main" id="{0D7CDE96-E8A9-A9F6-213D-ACBCED0DFE8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28779092"/>
      </p:ext>
    </p:extLst>
  </p:cSld>
  <p:clrMapOvr>
    <a:masterClrMapping/>
  </p:clrMapOvr>
  <mc:AlternateContent xmlns:mc="http://schemas.openxmlformats.org/markup-compatibility/2006">
    <mc:Choice xmlns:p14="http://schemas.microsoft.com/office/powerpoint/2010/main" Requires="p14">
      <p:transition spd="slow" p14:dur="2000" advTm="41316"/>
    </mc:Choice>
    <mc:Fallback>
      <p:transition spd="slow" advTm="41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E9CA5B-064D-9940-250D-F27870E12601}"/>
              </a:ext>
            </a:extLst>
          </p:cNvPr>
          <p:cNvSpPr>
            <a:spLocks noGrp="1"/>
          </p:cNvSpPr>
          <p:nvPr>
            <p:ph idx="1"/>
          </p:nvPr>
        </p:nvSpPr>
        <p:spPr>
          <a:xfrm>
            <a:off x="739877" y="1510993"/>
            <a:ext cx="10515600" cy="4351338"/>
          </a:xfrm>
        </p:spPr>
        <p:txBody>
          <a:bodyPr/>
          <a:lstStyle/>
          <a:p>
            <a:pPr marL="0" indent="0">
              <a:buNone/>
            </a:pPr>
            <a:endParaRPr lang="en-CA" dirty="0"/>
          </a:p>
          <a:p>
            <a:pPr marL="0" indent="0">
              <a:buNone/>
            </a:pPr>
            <a:endParaRPr lang="en-CA" dirty="0"/>
          </a:p>
          <a:p>
            <a:pPr marL="0" indent="0">
              <a:buNone/>
            </a:pPr>
            <a:endParaRPr lang="en-CA" dirty="0"/>
          </a:p>
          <a:p>
            <a:pPr marL="0" indent="0" algn="ctr">
              <a:buNone/>
            </a:pPr>
            <a:r>
              <a:rPr lang="en-CA" b="1" dirty="0"/>
              <a:t>Thank you</a:t>
            </a:r>
          </a:p>
        </p:txBody>
      </p:sp>
    </p:spTree>
    <p:extLst>
      <p:ext uri="{BB962C8B-B14F-4D97-AF65-F5344CB8AC3E}">
        <p14:creationId xmlns:p14="http://schemas.microsoft.com/office/powerpoint/2010/main" val="26046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A2C6BEF-B82D-2FF1-CCAC-DA17AE63B24D}"/>
              </a:ext>
            </a:extLst>
          </p:cNvPr>
          <p:cNvSpPr>
            <a:spLocks noGrp="1"/>
          </p:cNvSpPr>
          <p:nvPr>
            <p:ph type="title"/>
          </p:nvPr>
        </p:nvSpPr>
        <p:spPr>
          <a:xfrm>
            <a:off x="1371597" y="348865"/>
            <a:ext cx="10044023" cy="877729"/>
          </a:xfrm>
        </p:spPr>
        <p:txBody>
          <a:bodyPr anchor="ctr">
            <a:normAutofit/>
          </a:bodyPr>
          <a:lstStyle/>
          <a:p>
            <a:r>
              <a:rPr lang="en-CA" sz="4000">
                <a:solidFill>
                  <a:srgbClr val="FFFFFF"/>
                </a:solidFill>
              </a:rPr>
              <a:t>PROJECT DESCRIPTION</a:t>
            </a:r>
          </a:p>
        </p:txBody>
      </p:sp>
      <p:graphicFrame>
        <p:nvGraphicFramePr>
          <p:cNvPr id="5" name="Content Placeholder 2">
            <a:extLst>
              <a:ext uri="{FF2B5EF4-FFF2-40B4-BE49-F238E27FC236}">
                <a16:creationId xmlns:a16="http://schemas.microsoft.com/office/drawing/2014/main" id="{8B0C78E3-985F-FB3C-78F4-23BDD9135D61}"/>
              </a:ext>
            </a:extLst>
          </p:cNvPr>
          <p:cNvGraphicFramePr>
            <a:graphicFrameLocks noGrp="1"/>
          </p:cNvGraphicFramePr>
          <p:nvPr>
            <p:ph idx="1"/>
            <p:extLst>
              <p:ext uri="{D42A27DB-BD31-4B8C-83A1-F6EECF244321}">
                <p14:modId xmlns:p14="http://schemas.microsoft.com/office/powerpoint/2010/main" val="3097425686"/>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0" name="Audio 29">
            <a:hlinkClick r:id="" action="ppaction://media"/>
            <a:extLst>
              <a:ext uri="{FF2B5EF4-FFF2-40B4-BE49-F238E27FC236}">
                <a16:creationId xmlns:a16="http://schemas.microsoft.com/office/drawing/2014/main" id="{AEA90D3E-5246-995C-A7F0-8A7CDF98931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58791820"/>
      </p:ext>
    </p:extLst>
  </p:cSld>
  <p:clrMapOvr>
    <a:masterClrMapping/>
  </p:clrMapOvr>
  <mc:AlternateContent xmlns:mc="http://schemas.openxmlformats.org/markup-compatibility/2006">
    <mc:Choice xmlns:p14="http://schemas.microsoft.com/office/powerpoint/2010/main" Requires="p14">
      <p:transition spd="slow" p14:dur="2000" advTm="25784"/>
    </mc:Choice>
    <mc:Fallback>
      <p:transition spd="slow" advTm="25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Graphic 6" descr="Upward trend">
            <a:extLst>
              <a:ext uri="{FF2B5EF4-FFF2-40B4-BE49-F238E27FC236}">
                <a16:creationId xmlns:a16="http://schemas.microsoft.com/office/drawing/2014/main" id="{7CA521E4-625F-4D2E-8633-BB01E722F8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36948" y="2694018"/>
            <a:ext cx="1198532" cy="1198532"/>
          </a:xfrm>
          <a:prstGeom prst="rect">
            <a:avLst/>
          </a:prstGeom>
        </p:spPr>
      </p:pic>
      <p:sp>
        <p:nvSpPr>
          <p:cNvPr id="3" name="Content Placeholder 2">
            <a:extLst>
              <a:ext uri="{FF2B5EF4-FFF2-40B4-BE49-F238E27FC236}">
                <a16:creationId xmlns:a16="http://schemas.microsoft.com/office/drawing/2014/main" id="{0B6A5CBC-47AE-F542-5906-E4CCAB72C7DC}"/>
              </a:ext>
            </a:extLst>
          </p:cNvPr>
          <p:cNvSpPr>
            <a:spLocks noGrp="1"/>
          </p:cNvSpPr>
          <p:nvPr>
            <p:ph idx="1"/>
          </p:nvPr>
        </p:nvSpPr>
        <p:spPr>
          <a:xfrm>
            <a:off x="2187364" y="4072044"/>
            <a:ext cx="5801917" cy="2057045"/>
          </a:xfrm>
        </p:spPr>
        <p:txBody>
          <a:bodyPr>
            <a:normAutofit/>
          </a:bodyPr>
          <a:lstStyle/>
          <a:p>
            <a:pPr marL="0" indent="0">
              <a:buNone/>
            </a:pPr>
            <a:r>
              <a:rPr lang="en-US" sz="2000" b="1" i="0" dirty="0">
                <a:effectLst/>
                <a:highlight>
                  <a:srgbClr val="FFFFFF"/>
                </a:highlight>
                <a:latin typeface="ui-sans-serif"/>
              </a:rPr>
              <a:t>Analysis of Factors Influencing Higher Education Student Performance</a:t>
            </a:r>
          </a:p>
          <a:p>
            <a:pPr marL="0" indent="0">
              <a:buNone/>
            </a:pPr>
            <a:endParaRPr lang="en-CA" sz="2000" dirty="0"/>
          </a:p>
        </p:txBody>
      </p:sp>
      <p:pic>
        <p:nvPicPr>
          <p:cNvPr id="18" name="Audio 17">
            <a:hlinkClick r:id="" action="ppaction://media"/>
            <a:extLst>
              <a:ext uri="{FF2B5EF4-FFF2-40B4-BE49-F238E27FC236}">
                <a16:creationId xmlns:a16="http://schemas.microsoft.com/office/drawing/2014/main" id="{82F06C03-F7CE-0D1F-96A1-D8952EB3CB4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97930742"/>
      </p:ext>
    </p:extLst>
  </p:cSld>
  <p:clrMapOvr>
    <a:masterClrMapping/>
  </p:clrMapOvr>
  <mc:AlternateContent xmlns:mc="http://schemas.openxmlformats.org/markup-compatibility/2006">
    <mc:Choice xmlns:p14="http://schemas.microsoft.com/office/powerpoint/2010/main" Requires="p14">
      <p:transition spd="slow" p14:dur="2000" advTm="5749"/>
    </mc:Choice>
    <mc:Fallback>
      <p:transition spd="slow" advTm="5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3E3F750A-973B-9E15-10F3-8E0DEDE6088D}"/>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914400" y="457200"/>
            <a:ext cx="10304206" cy="5943600"/>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BF5B4AFC-7358-BE89-F02B-03500B9177B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24323393"/>
      </p:ext>
    </p:extLst>
  </p:cSld>
  <p:clrMapOvr>
    <a:masterClrMapping/>
  </p:clrMapOvr>
  <mc:AlternateContent xmlns:mc="http://schemas.openxmlformats.org/markup-compatibility/2006">
    <mc:Choice xmlns:p14="http://schemas.microsoft.com/office/powerpoint/2010/main" Requires="p14">
      <p:transition spd="slow" p14:dur="2000" advTm="3715"/>
    </mc:Choice>
    <mc:Fallback>
      <p:transition spd="slow" advTm="37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8B908F2-8AF4-A12D-1015-47A70D27D155}"/>
              </a:ext>
            </a:extLst>
          </p:cNvPr>
          <p:cNvSpPr txBox="1"/>
          <p:nvPr/>
        </p:nvSpPr>
        <p:spPr>
          <a:xfrm>
            <a:off x="1371597" y="348865"/>
            <a:ext cx="10044023" cy="877729"/>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dirty="0">
                <a:solidFill>
                  <a:srgbClr val="FFFFFF"/>
                </a:solidFill>
                <a:latin typeface="+mj-lt"/>
                <a:ea typeface="+mj-ea"/>
                <a:cs typeface="+mj-cs"/>
              </a:rPr>
              <a:t>Conclusion from the analysis</a:t>
            </a:r>
            <a:endParaRPr lang="en-US" sz="4000" b="1" kern="1200" dirty="0">
              <a:solidFill>
                <a:srgbClr val="FFFFFF"/>
              </a:solidFill>
              <a:latin typeface="+mj-lt"/>
              <a:ea typeface="+mj-ea"/>
              <a:cs typeface="+mj-cs"/>
            </a:endParaRPr>
          </a:p>
        </p:txBody>
      </p:sp>
      <p:sp>
        <p:nvSpPr>
          <p:cNvPr id="3" name="Content Placeholder 2">
            <a:extLst>
              <a:ext uri="{FF2B5EF4-FFF2-40B4-BE49-F238E27FC236}">
                <a16:creationId xmlns:a16="http://schemas.microsoft.com/office/drawing/2014/main" id="{C76ACC4C-46F8-FF05-4E45-41549D2D9A2D}"/>
              </a:ext>
            </a:extLst>
          </p:cNvPr>
          <p:cNvSpPr>
            <a:spLocks/>
          </p:cNvSpPr>
          <p:nvPr/>
        </p:nvSpPr>
        <p:spPr>
          <a:xfrm>
            <a:off x="432619" y="1787169"/>
            <a:ext cx="10983001" cy="4721966"/>
          </a:xfrm>
          <a:prstGeom prst="rect">
            <a:avLst/>
          </a:prstGeom>
        </p:spPr>
        <p:txBody>
          <a:bodyPr>
            <a:normAutofit fontScale="92500" lnSpcReduction="20000"/>
          </a:bodyPr>
          <a:lstStyle/>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Marital Status:</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Majority of students are single.</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Young, unmarried population may affect study habits.</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Application Mode:</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Most students apply online.</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Preference for online applications indicates convenience and accessibility.</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Course:</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Highest enrollment in Arts courses.</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Reflects popularity or institutional strengths.</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Daytime/Evening Attendance:</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Majority attend daytime classes.</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Aligns with traditional academic schedules.</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Previous Qualification:</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Most students have high school qualifications.</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Indicates direct transition from high school to higher education.</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Nationality:</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Majority from National A.</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Reflects demographic reach and need for tailored services.</a:t>
            </a:r>
          </a:p>
          <a:p>
            <a:pPr defTabSz="594360">
              <a:lnSpc>
                <a:spcPct val="90000"/>
              </a:lnSpc>
              <a:spcAft>
                <a:spcPts val="600"/>
              </a:spcAft>
              <a:buFont typeface="Arial" panose="020B0604020202020204" pitchFamily="34" charset="0"/>
              <a:buChar char="•"/>
            </a:pPr>
            <a:r>
              <a:rPr lang="en-US" sz="1300" b="1" kern="1200" dirty="0">
                <a:solidFill>
                  <a:srgbClr val="0D0D0D"/>
                </a:solidFill>
                <a:highlight>
                  <a:srgbClr val="FFFFFF"/>
                </a:highlight>
                <a:latin typeface="ui-sans-serif"/>
                <a:ea typeface="+mn-ea"/>
                <a:cs typeface="+mn-cs"/>
              </a:rPr>
              <a:t>Mother’s Qualification:</a:t>
            </a:r>
            <a:endParaRPr lang="en-US" sz="1300" kern="1200" dirty="0">
              <a:solidFill>
                <a:srgbClr val="0D0D0D"/>
              </a:solidFill>
              <a:highlight>
                <a:srgbClr val="FFFFFF"/>
              </a:highlight>
              <a:latin typeface="ui-sans-serif"/>
              <a:ea typeface="+mn-ea"/>
              <a:cs typeface="+mn-cs"/>
            </a:endParaRP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Most mothers have high school qualifications.</a:t>
            </a:r>
          </a:p>
          <a:p>
            <a:pPr marL="482918" lvl="1" indent="-185738" defTabSz="594360">
              <a:lnSpc>
                <a:spcPct val="90000"/>
              </a:lnSpc>
              <a:spcAft>
                <a:spcPts val="600"/>
              </a:spcAft>
              <a:buFont typeface="Arial" panose="020B0604020202020204" pitchFamily="34" charset="0"/>
              <a:buChar char="•"/>
            </a:pPr>
            <a:r>
              <a:rPr lang="en-US" sz="1300" kern="1200" dirty="0">
                <a:solidFill>
                  <a:srgbClr val="0D0D0D"/>
                </a:solidFill>
                <a:highlight>
                  <a:srgbClr val="FFFFFF"/>
                </a:highlight>
                <a:latin typeface="ui-sans-serif"/>
                <a:ea typeface="+mn-ea"/>
                <a:cs typeface="+mn-cs"/>
              </a:rPr>
              <a:t>Influences academic support at home.</a:t>
            </a:r>
          </a:p>
          <a:p>
            <a:pPr>
              <a:lnSpc>
                <a:spcPct val="90000"/>
              </a:lnSpc>
              <a:spcAft>
                <a:spcPts val="600"/>
              </a:spcAft>
            </a:pPr>
            <a:endParaRPr lang="en-CA" sz="1300" dirty="0"/>
          </a:p>
        </p:txBody>
      </p:sp>
      <p:sp>
        <p:nvSpPr>
          <p:cNvPr id="4" name="TextBox 3">
            <a:extLst>
              <a:ext uri="{FF2B5EF4-FFF2-40B4-BE49-F238E27FC236}">
                <a16:creationId xmlns:a16="http://schemas.microsoft.com/office/drawing/2014/main" id="{DF652834-D686-C6D2-AE0A-EBDDD8B9ECD0}"/>
              </a:ext>
            </a:extLst>
          </p:cNvPr>
          <p:cNvSpPr txBox="1"/>
          <p:nvPr/>
        </p:nvSpPr>
        <p:spPr>
          <a:xfrm>
            <a:off x="4030064" y="2112579"/>
            <a:ext cx="4824859" cy="272382"/>
          </a:xfrm>
          <a:prstGeom prst="rect">
            <a:avLst/>
          </a:prstGeom>
          <a:noFill/>
        </p:spPr>
        <p:txBody>
          <a:bodyPr wrap="square" rtlCol="0">
            <a:spAutoFit/>
          </a:bodyPr>
          <a:lstStyle/>
          <a:p>
            <a:pPr defTabSz="594360">
              <a:spcAft>
                <a:spcPts val="600"/>
              </a:spcAft>
            </a:pPr>
            <a:r>
              <a:rPr lang="en-CA" sz="1170" kern="1200">
                <a:solidFill>
                  <a:schemeClr val="tx1"/>
                </a:solidFill>
                <a:latin typeface="+mn-lt"/>
                <a:ea typeface="+mn-ea"/>
                <a:cs typeface="+mn-cs"/>
              </a:rPr>
              <a:t>  </a:t>
            </a:r>
            <a:endParaRPr lang="en-CA"/>
          </a:p>
        </p:txBody>
      </p:sp>
      <p:pic>
        <p:nvPicPr>
          <p:cNvPr id="17" name="Audio 16">
            <a:hlinkClick r:id="" action="ppaction://media"/>
            <a:extLst>
              <a:ext uri="{FF2B5EF4-FFF2-40B4-BE49-F238E27FC236}">
                <a16:creationId xmlns:a16="http://schemas.microsoft.com/office/drawing/2014/main" id="{3BF5EC68-7615-F783-33E8-196C8D8E57C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07519293"/>
      </p:ext>
    </p:extLst>
  </p:cSld>
  <p:clrMapOvr>
    <a:masterClrMapping/>
  </p:clrMapOvr>
  <mc:AlternateContent xmlns:mc="http://schemas.openxmlformats.org/markup-compatibility/2006">
    <mc:Choice xmlns:p14="http://schemas.microsoft.com/office/powerpoint/2010/main" Requires="p14">
      <p:transition spd="slow" p14:dur="2000" advTm="15126"/>
    </mc:Choice>
    <mc:Fallback>
      <p:transition spd="slow" advTm="15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extBox 4">
            <a:extLst>
              <a:ext uri="{FF2B5EF4-FFF2-40B4-BE49-F238E27FC236}">
                <a16:creationId xmlns:a16="http://schemas.microsoft.com/office/drawing/2014/main" id="{E86BD795-377A-7BA1-5DA5-C8E89B0EF819}"/>
              </a:ext>
            </a:extLst>
          </p:cNvPr>
          <p:cNvGraphicFramePr/>
          <p:nvPr/>
        </p:nvGraphicFramePr>
        <p:xfrm>
          <a:off x="263013" y="58846"/>
          <a:ext cx="11665974" cy="67403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1" name="Audio 10">
            <a:hlinkClick r:id="" action="ppaction://media"/>
            <a:extLst>
              <a:ext uri="{FF2B5EF4-FFF2-40B4-BE49-F238E27FC236}">
                <a16:creationId xmlns:a16="http://schemas.microsoft.com/office/drawing/2014/main" id="{10AFF7BA-0E54-C1FC-0798-5066EC3E0436}"/>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1758294"/>
      </p:ext>
    </p:extLst>
  </p:cSld>
  <p:clrMapOvr>
    <a:masterClrMapping/>
  </p:clrMapOvr>
  <mc:AlternateContent xmlns:mc="http://schemas.openxmlformats.org/markup-compatibility/2006">
    <mc:Choice xmlns:p14="http://schemas.microsoft.com/office/powerpoint/2010/main" Requires="p14">
      <p:transition spd="slow" p14:dur="2000" advTm="1892"/>
    </mc:Choice>
    <mc:Fallback>
      <p:transition spd="slow" advTm="1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C654E4-78B0-D181-B5B4-339754DCD8E1}"/>
              </a:ext>
            </a:extLst>
          </p:cNvPr>
          <p:cNvSpPr>
            <a:spLocks noGrp="1"/>
          </p:cNvSpPr>
          <p:nvPr>
            <p:ph idx="1"/>
          </p:nvPr>
        </p:nvSpPr>
        <p:spPr>
          <a:xfrm>
            <a:off x="1233982" y="1718430"/>
            <a:ext cx="9724031" cy="3683358"/>
          </a:xfrm>
        </p:spPr>
        <p:txBody>
          <a:bodyPr anchor="ctr">
            <a:normAutofit/>
          </a:bodyPr>
          <a:lstStyle/>
          <a:p>
            <a:pPr marL="0" indent="0" algn="ctr">
              <a:buNone/>
            </a:pPr>
            <a:r>
              <a:rPr lang="en-CA" b="1" dirty="0"/>
              <a:t>Scatter plot analysis and Correlation Matrix analysis</a:t>
            </a:r>
          </a:p>
        </p:txBody>
      </p:sp>
      <p:pic>
        <p:nvPicPr>
          <p:cNvPr id="21" name="Audio 20">
            <a:hlinkClick r:id="" action="ppaction://media"/>
            <a:extLst>
              <a:ext uri="{FF2B5EF4-FFF2-40B4-BE49-F238E27FC236}">
                <a16:creationId xmlns:a16="http://schemas.microsoft.com/office/drawing/2014/main" id="{9C734514-58F7-4013-11E4-F6BE85A4C6F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41299643"/>
      </p:ext>
    </p:extLst>
  </p:cSld>
  <p:clrMapOvr>
    <a:masterClrMapping/>
  </p:clrMapOvr>
  <mc:AlternateContent xmlns:mc="http://schemas.openxmlformats.org/markup-compatibility/2006">
    <mc:Choice xmlns:p14="http://schemas.microsoft.com/office/powerpoint/2010/main" Requires="p14">
      <p:transition spd="slow" p14:dur="2000" advTm="7251"/>
    </mc:Choice>
    <mc:Fallback>
      <p:transition spd="slow" advTm="7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7667F710-C3C5-E12E-B5F3-4BD56AFBD2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981" y="0"/>
            <a:ext cx="1173971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DD0DFB17-346C-7BB2-A4FF-A61B7054025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20112301"/>
      </p:ext>
    </p:extLst>
  </p:cSld>
  <p:clrMapOvr>
    <a:masterClrMapping/>
  </p:clrMapOvr>
  <mc:AlternateContent xmlns:mc="http://schemas.openxmlformats.org/markup-compatibility/2006">
    <mc:Choice xmlns:p14="http://schemas.microsoft.com/office/powerpoint/2010/main" Requires="p14">
      <p:transition spd="slow" p14:dur="2000" advTm="4419"/>
    </mc:Choice>
    <mc:Fallback>
      <p:transition spd="slow" advTm="4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
  <TotalTime>222</TotalTime>
  <Words>2000</Words>
  <Application>Microsoft Office PowerPoint</Application>
  <PresentationFormat>Widescreen</PresentationFormat>
  <Paragraphs>165</Paragraphs>
  <Slides>23</Slides>
  <Notes>0</Notes>
  <HiddenSlides>0</HiddenSlides>
  <MMClips>23</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23</vt:i4>
      </vt:variant>
    </vt:vector>
  </HeadingPairs>
  <TitlesOfParts>
    <vt:vector size="31" baseType="lpstr">
      <vt:lpstr>Aptos</vt:lpstr>
      <vt:lpstr>Aptos Display</vt:lpstr>
      <vt:lpstr>Arial</vt:lpstr>
      <vt:lpstr>Gill Sans MT</vt:lpstr>
      <vt:lpstr>Times New Roman</vt:lpstr>
      <vt:lpstr>ui-sans-serif</vt:lpstr>
      <vt:lpstr>Office Theme</vt:lpstr>
      <vt:lpstr>Gallery</vt:lpstr>
      <vt:lpstr>Predictive analysis of higher education student performance</vt:lpstr>
      <vt:lpstr>Project Overview</vt:lpstr>
      <vt:lpstr>PROJECT DESCRIPTION</vt:lpstr>
      <vt:lpstr>PowerPoint Presentation</vt:lpstr>
      <vt:lpstr>PowerPoint Presentation</vt:lpstr>
      <vt:lpstr>PowerPoint Presentation</vt:lpstr>
      <vt:lpstr>PowerPoint Presentation</vt:lpstr>
      <vt:lpstr>PowerPoint Presentation</vt:lpstr>
      <vt:lpstr>PowerPoint Presentation</vt:lpstr>
      <vt:lpstr>SCATTER PLOT ANALYSIS </vt:lpstr>
      <vt:lpstr>Key insights of Scatter plot</vt:lpstr>
      <vt:lpstr>PowerPoint Presentation</vt:lpstr>
      <vt:lpstr>PowerPoint Presentation</vt:lpstr>
      <vt:lpstr>Key Insights of Correlation Matrix</vt:lpstr>
      <vt:lpstr>PowerPoint Presentation</vt:lpstr>
      <vt:lpstr>PowerPoint Presentation</vt:lpstr>
      <vt:lpstr>PowerPoint Presentation</vt:lpstr>
      <vt:lpstr>PowerPoint Presentation</vt:lpstr>
      <vt:lpstr>PowerPoint Presentation</vt:lpstr>
      <vt:lpstr>PowerPoint Presentation</vt:lpstr>
      <vt:lpstr>Analysis of Random Forest Predictions</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analysis of higher education student performance</dc:title>
  <dc:creator>Namrata Dutta</dc:creator>
  <cp:lastModifiedBy>Namrata Dutta</cp:lastModifiedBy>
  <cp:revision>34</cp:revision>
  <dcterms:created xsi:type="dcterms:W3CDTF">2024-05-26T21:11:30Z</dcterms:created>
  <dcterms:modified xsi:type="dcterms:W3CDTF">2024-05-27T01:45:05Z</dcterms:modified>
</cp:coreProperties>
</file>

<file path=docProps/thumbnail.jpeg>
</file>